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281" r:id="rId5"/>
    <p:sldId id="282" r:id="rId6"/>
    <p:sldId id="292" r:id="rId7"/>
    <p:sldId id="285" r:id="rId8"/>
    <p:sldId id="288" r:id="rId9"/>
    <p:sldId id="286" r:id="rId10"/>
    <p:sldId id="287" r:id="rId11"/>
    <p:sldId id="293" r:id="rId12"/>
    <p:sldId id="289" r:id="rId13"/>
    <p:sldId id="294" r:id="rId14"/>
    <p:sldId id="295" r:id="rId15"/>
    <p:sldId id="296" r:id="rId16"/>
    <p:sldId id="273" r:id="rId17"/>
    <p:sldId id="274" r:id="rId18"/>
    <p:sldId id="272" r:id="rId19"/>
    <p:sldId id="276" r:id="rId20"/>
    <p:sldId id="275" r:id="rId21"/>
    <p:sldId id="277" r:id="rId22"/>
    <p:sldId id="278"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9900"/>
    <a:srgbClr val="FF3399"/>
    <a:srgbClr val="CCFFCC"/>
    <a:srgbClr val="CC66FF"/>
    <a:srgbClr val="6600CC"/>
    <a:srgbClr val="FFFFCC"/>
    <a:srgbClr val="0099FF"/>
    <a:srgbClr val="00FFFF"/>
    <a:srgbClr val="CC0099"/>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2" d="100"/>
          <a:sy n="82" d="100"/>
        </p:scale>
        <p:origin x="-9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masterClrMapping/>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16.gif"/><Relationship Id="rId1" Type="http://schemas.openxmlformats.org/officeDocument/2006/relationships/slideLayout" Target="../slideLayouts/slideLayout2.xml"/><Relationship Id="rId4" Type="http://schemas.openxmlformats.org/officeDocument/2006/relationships/image" Target="../media/image18.gif"/></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3" descr="C:\Users\user\Desktop\Bitmap in Cover 7,8,9.cdr.jpg"/>
          <p:cNvPicPr>
            <a:picLocks noChangeAspect="1" noChangeArrowheads="1"/>
          </p:cNvPicPr>
          <p:nvPr/>
        </p:nvPicPr>
        <p:blipFill>
          <a:blip r:embed="rId2" cstate="print"/>
          <a:srcRect l="1119" t="3251" r="1515" b="6796"/>
          <a:stretch>
            <a:fillRect/>
          </a:stretch>
        </p:blipFill>
        <p:spPr bwMode="auto">
          <a:xfrm>
            <a:off x="1219200" y="0"/>
            <a:ext cx="6629400" cy="6324600"/>
          </a:xfrm>
          <a:prstGeom prst="rect">
            <a:avLst/>
          </a:prstGeom>
          <a:noFill/>
        </p:spPr>
      </p:pic>
      <p:sp>
        <p:nvSpPr>
          <p:cNvPr id="6" name="Rectangle 5"/>
          <p:cNvSpPr/>
          <p:nvPr/>
        </p:nvSpPr>
        <p:spPr>
          <a:xfrm>
            <a:off x="0" y="4648200"/>
            <a:ext cx="9144000" cy="2209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bg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- 9</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Times New Roman" pitchFamily="18" charset="0"/>
              </a:rPr>
              <a:t>THE WORSHIPPING COMMUNITY</a:t>
            </a:r>
            <a:endParaRPr kumimoji="0" lang="en-US" sz="33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9</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04800" y="1295400"/>
            <a:ext cx="8534400" cy="5401479"/>
          </a:xfrm>
          <a:prstGeom prst="rect">
            <a:avLst/>
          </a:prstGeom>
          <a:noFill/>
        </p:spPr>
        <p:txBody>
          <a:bodyPr wrap="square" rtlCol="0">
            <a:spAutoFit/>
          </a:bodyPr>
          <a:lstStyle/>
          <a:p>
            <a:pPr algn="just"/>
            <a:r>
              <a:rPr lang="en-US" sz="2300" dirty="0">
                <a:latin typeface="Arial Narrow" pitchFamily="34" charset="0"/>
                <a:cs typeface="Times New Roman" pitchFamily="18" charset="0"/>
              </a:rPr>
              <a:t>	 Jesus said to the Samaritan woman, </a:t>
            </a:r>
            <a:r>
              <a:rPr lang="en-US" sz="2300" dirty="0">
                <a:solidFill>
                  <a:srgbClr val="FF0000"/>
                </a:solidFill>
                <a:latin typeface="Arial Narrow" pitchFamily="34" charset="0"/>
                <a:cs typeface="Times New Roman" pitchFamily="18" charset="0"/>
              </a:rPr>
              <a:t>"the hour is coming when the true worshippers will worship the Father in spirit and truth"</a:t>
            </a:r>
            <a:r>
              <a:rPr lang="en-US" sz="2300" dirty="0">
                <a:latin typeface="Arial Narrow" pitchFamily="34" charset="0"/>
                <a:cs typeface="Times New Roman" pitchFamily="18" charset="0"/>
              </a:rPr>
              <a:t> (Jn.4:23). And Jesus through his life and sacrifice, proved this. True worship is the reciprocation of t he love  of  God who comes in  search of man. This  worship  consists  in  fulfilling  the  wish of the loving one; hence, it  demands our </a:t>
            </a:r>
            <a:r>
              <a:rPr lang="en-US" sz="2300" dirty="0" err="1">
                <a:latin typeface="Arial Narrow" pitchFamily="34" charset="0"/>
                <a:cs typeface="Times New Roman" pitchFamily="18" charset="0"/>
              </a:rPr>
              <a:t>eadiness</a:t>
            </a:r>
            <a:r>
              <a:rPr lang="en-US" sz="2300" dirty="0">
                <a:latin typeface="Arial Narrow" pitchFamily="34" charset="0"/>
                <a:cs typeface="Times New Roman" pitchFamily="18" charset="0"/>
              </a:rPr>
              <a:t> to sacrifice all our wishes and ourselves. </a:t>
            </a:r>
          </a:p>
          <a:p>
            <a:pPr algn="just"/>
            <a:r>
              <a:rPr lang="en-US" sz="2300" dirty="0">
                <a:solidFill>
                  <a:srgbClr val="00B0F0"/>
                </a:solidFill>
                <a:latin typeface="Arial Narrow" pitchFamily="34" charset="0"/>
                <a:cs typeface="Times New Roman" pitchFamily="18" charset="0"/>
              </a:rPr>
              <a:t>	Jesus sacrificed himself to fulfill the wish of God, the Father. He revealed, through his sacrifice, his love for his Father. Thus, he rendered worship most pleasing to God. We, the Christians, participate in this most majestic and supreme worship rendered by Jesus. Jesus taught us, how to worship God in truth and spirit, by executing His will. </a:t>
            </a:r>
            <a:r>
              <a:rPr lang="en-US" sz="2300" dirty="0">
                <a:latin typeface="Arial Narrow" pitchFamily="34" charset="0"/>
                <a:cs typeface="Times New Roman" pitchFamily="18" charset="0"/>
              </a:rPr>
              <a:t>As opined by St. </a:t>
            </a:r>
            <a:r>
              <a:rPr lang="en-US" sz="2300" dirty="0" err="1">
                <a:latin typeface="Arial Narrow" pitchFamily="34" charset="0"/>
                <a:cs typeface="Times New Roman" pitchFamily="18" charset="0"/>
              </a:rPr>
              <a:t>Irenaeus</a:t>
            </a:r>
            <a:r>
              <a:rPr lang="en-US" sz="2300" dirty="0">
                <a:latin typeface="Arial Narrow" pitchFamily="34" charset="0"/>
                <a:cs typeface="Times New Roman" pitchFamily="18" charset="0"/>
              </a:rPr>
              <a:t>, a life led according to the design of God - based on the commandments - is true worship</a:t>
            </a:r>
            <a:r>
              <a:rPr lang="en-US" sz="2300" dirty="0">
                <a:solidFill>
                  <a:srgbClr val="FF0000"/>
                </a:solidFill>
                <a:latin typeface="Arial Narrow" pitchFamily="34" charset="0"/>
                <a:cs typeface="Times New Roman" pitchFamily="18" charset="0"/>
              </a:rPr>
              <a:t>." I appeal to you, therefore, brothers and sisters, by the mercies of God, to present your bodies as a living sacrifice, holy and acceptable"</a:t>
            </a:r>
            <a:r>
              <a:rPr lang="en-US" sz="2300" dirty="0">
                <a:latin typeface="Arial Narrow" pitchFamily="34" charset="0"/>
                <a:cs typeface="Times New Roman" pitchFamily="18" charset="0"/>
              </a:rPr>
              <a:t>(Rom.12:1).</a:t>
            </a:r>
          </a:p>
        </p:txBody>
      </p:sp>
      <p:sp>
        <p:nvSpPr>
          <p:cNvPr id="3" name="TextBox 2"/>
          <p:cNvSpPr txBox="1"/>
          <p:nvPr/>
        </p:nvSpPr>
        <p:spPr>
          <a:xfrm>
            <a:off x="0" y="202049"/>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WORSHIP IN TRUTH AND SPIRIT</a:t>
            </a:r>
            <a:endParaRPr lang="en-US" sz="3500" b="1" dirty="0">
              <a:latin typeface="Cooper Std Black" pitchFamily="18" charset="0"/>
              <a:cs typeface="Times New Roman" pitchFamily="18" charset="0"/>
            </a:endParaRP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Rectangle 27"/>
          <p:cNvSpPr/>
          <p:nvPr/>
        </p:nvSpPr>
        <p:spPr>
          <a:xfrm>
            <a:off x="0" y="0"/>
            <a:ext cx="9144000" cy="6858000"/>
          </a:xfrm>
          <a:prstGeom prst="rect">
            <a:avLst/>
          </a:prstGeom>
          <a:solidFill>
            <a:srgbClr val="FFFFCC"/>
          </a:solidFill>
          <a:ln w="762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Oval 26"/>
          <p:cNvSpPr/>
          <p:nvPr/>
        </p:nvSpPr>
        <p:spPr>
          <a:xfrm>
            <a:off x="1295400" y="228600"/>
            <a:ext cx="6477000" cy="6324600"/>
          </a:xfrm>
          <a:prstGeom prst="ellipse">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Group 25"/>
          <p:cNvGrpSpPr/>
          <p:nvPr/>
        </p:nvGrpSpPr>
        <p:grpSpPr>
          <a:xfrm>
            <a:off x="1447800" y="381000"/>
            <a:ext cx="6096000" cy="6019799"/>
            <a:chOff x="7838089" y="450195"/>
            <a:chExt cx="5815724" cy="5743026"/>
          </a:xfrm>
        </p:grpSpPr>
        <p:grpSp>
          <p:nvGrpSpPr>
            <p:cNvPr id="25" name="Group 24"/>
            <p:cNvGrpSpPr/>
            <p:nvPr/>
          </p:nvGrpSpPr>
          <p:grpSpPr>
            <a:xfrm>
              <a:off x="8056178" y="450195"/>
              <a:ext cx="5472388" cy="5743026"/>
              <a:chOff x="8056178" y="450195"/>
              <a:chExt cx="5472388" cy="5743026"/>
            </a:xfrm>
          </p:grpSpPr>
          <p:sp>
            <p:nvSpPr>
              <p:cNvPr id="22" name="Pie 21"/>
              <p:cNvSpPr/>
              <p:nvPr/>
            </p:nvSpPr>
            <p:spPr>
              <a:xfrm rot="16200000">
                <a:off x="8346966" y="866228"/>
                <a:ext cx="5181600" cy="5181601"/>
              </a:xfrm>
              <a:prstGeom prst="pie">
                <a:avLst>
                  <a:gd name="adj1" fmla="val 5369752"/>
                  <a:gd name="adj2" fmla="val 10799743"/>
                </a:avLst>
              </a:prstGeom>
              <a:solidFill>
                <a:srgbClr val="CC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5" name="Pie 14"/>
              <p:cNvSpPr/>
              <p:nvPr/>
            </p:nvSpPr>
            <p:spPr>
              <a:xfrm rot="10800000">
                <a:off x="8346966" y="595587"/>
                <a:ext cx="5161454" cy="5043213"/>
              </a:xfrm>
              <a:prstGeom prst="pie">
                <a:avLst>
                  <a:gd name="adj1" fmla="val 5369752"/>
                  <a:gd name="adj2" fmla="val 10799743"/>
                </a:avLst>
              </a:prstGeom>
              <a:solidFill>
                <a:srgbClr val="CC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Pie 23"/>
              <p:cNvSpPr/>
              <p:nvPr/>
            </p:nvSpPr>
            <p:spPr>
              <a:xfrm rot="5400000">
                <a:off x="8056180" y="648138"/>
                <a:ext cx="5181600" cy="5181601"/>
              </a:xfrm>
              <a:prstGeom prst="pie">
                <a:avLst>
                  <a:gd name="adj1" fmla="val 5369752"/>
                  <a:gd name="adj2" fmla="val 10799743"/>
                </a:avLst>
              </a:prstGeom>
              <a:solidFill>
                <a:srgbClr val="FF33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3" name="Pie 22"/>
              <p:cNvSpPr/>
              <p:nvPr/>
            </p:nvSpPr>
            <p:spPr>
              <a:xfrm>
                <a:off x="8056178" y="866228"/>
                <a:ext cx="5181600" cy="5181601"/>
              </a:xfrm>
              <a:prstGeom prst="pie">
                <a:avLst>
                  <a:gd name="adj1" fmla="val 5369752"/>
                  <a:gd name="adj2" fmla="val 10799743"/>
                </a:avLst>
              </a:prstGeom>
              <a:solidFill>
                <a:srgbClr val="6600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Rectangle 18"/>
              <p:cNvSpPr/>
              <p:nvPr/>
            </p:nvSpPr>
            <p:spPr>
              <a:xfrm>
                <a:off x="9946290" y="450195"/>
                <a:ext cx="1744717" cy="5743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Rectangle 19"/>
            <p:cNvSpPr/>
            <p:nvPr/>
          </p:nvSpPr>
          <p:spPr>
            <a:xfrm rot="16200000">
              <a:off x="9873592" y="450195"/>
              <a:ext cx="1744717" cy="58157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TextBox 5"/>
          <p:cNvSpPr txBox="1"/>
          <p:nvPr/>
        </p:nvSpPr>
        <p:spPr>
          <a:xfrm>
            <a:off x="4343400" y="298609"/>
            <a:ext cx="457200" cy="2215991"/>
          </a:xfrm>
          <a:prstGeom prst="rect">
            <a:avLst/>
          </a:prstGeom>
          <a:noFill/>
        </p:spPr>
        <p:txBody>
          <a:bodyPr wrap="square" rtlCol="0">
            <a:spAutoFit/>
          </a:bodyPr>
          <a:lstStyle/>
          <a:p>
            <a:r>
              <a:rPr lang="en-US" sz="2300" b="1" dirty="0">
                <a:solidFill>
                  <a:srgbClr val="00B0F0"/>
                </a:solidFill>
                <a:latin typeface="Cooper Std Black" pitchFamily="18" charset="0"/>
                <a:cs typeface="Times New Roman" pitchFamily="18" charset="0"/>
              </a:rPr>
              <a:t>CHURCH</a:t>
            </a:r>
          </a:p>
        </p:txBody>
      </p:sp>
      <p:sp>
        <p:nvSpPr>
          <p:cNvPr id="7" name="TextBox 6"/>
          <p:cNvSpPr txBox="1"/>
          <p:nvPr/>
        </p:nvSpPr>
        <p:spPr>
          <a:xfrm>
            <a:off x="5486400" y="3200400"/>
            <a:ext cx="2286000" cy="415498"/>
          </a:xfrm>
          <a:prstGeom prst="rect">
            <a:avLst/>
          </a:prstGeom>
          <a:noFill/>
        </p:spPr>
        <p:txBody>
          <a:bodyPr wrap="square" rtlCol="0">
            <a:spAutoFit/>
          </a:bodyPr>
          <a:lstStyle/>
          <a:p>
            <a:pPr algn="ctr"/>
            <a:r>
              <a:rPr lang="en-US" sz="2100" b="1" dirty="0">
                <a:solidFill>
                  <a:srgbClr val="FF00FF"/>
                </a:solidFill>
                <a:latin typeface="Arial Black" pitchFamily="34" charset="0"/>
                <a:cs typeface="Times New Roman" pitchFamily="18" charset="0"/>
              </a:rPr>
              <a:t>COMMUNITY</a:t>
            </a:r>
          </a:p>
        </p:txBody>
      </p:sp>
      <p:sp>
        <p:nvSpPr>
          <p:cNvPr id="8" name="TextBox 7"/>
          <p:cNvSpPr txBox="1"/>
          <p:nvPr/>
        </p:nvSpPr>
        <p:spPr>
          <a:xfrm>
            <a:off x="4343400" y="4343400"/>
            <a:ext cx="457200" cy="2215991"/>
          </a:xfrm>
          <a:prstGeom prst="rect">
            <a:avLst/>
          </a:prstGeom>
          <a:noFill/>
        </p:spPr>
        <p:txBody>
          <a:bodyPr wrap="square" rtlCol="0">
            <a:spAutoFit/>
          </a:bodyPr>
          <a:lstStyle/>
          <a:p>
            <a:r>
              <a:rPr lang="en-US" sz="2300" b="1" dirty="0">
                <a:solidFill>
                  <a:srgbClr val="00B0F0"/>
                </a:solidFill>
                <a:latin typeface="Cooper Std Black" pitchFamily="18" charset="0"/>
                <a:cs typeface="Times New Roman" pitchFamily="18" charset="0"/>
              </a:rPr>
              <a:t>CHURCH</a:t>
            </a:r>
          </a:p>
        </p:txBody>
      </p:sp>
      <p:sp>
        <p:nvSpPr>
          <p:cNvPr id="10" name="TextBox 9"/>
          <p:cNvSpPr txBox="1"/>
          <p:nvPr/>
        </p:nvSpPr>
        <p:spPr>
          <a:xfrm>
            <a:off x="1143000" y="3200400"/>
            <a:ext cx="2667000" cy="415498"/>
          </a:xfrm>
          <a:prstGeom prst="rect">
            <a:avLst/>
          </a:prstGeom>
          <a:noFill/>
        </p:spPr>
        <p:txBody>
          <a:bodyPr wrap="square" rtlCol="0">
            <a:spAutoFit/>
          </a:bodyPr>
          <a:lstStyle/>
          <a:p>
            <a:pPr algn="ctr"/>
            <a:r>
              <a:rPr lang="en-US" sz="2100" b="1" dirty="0">
                <a:solidFill>
                  <a:srgbClr val="FF00FF"/>
                </a:solidFill>
                <a:latin typeface="Arial Black" pitchFamily="34" charset="0"/>
                <a:cs typeface="Times New Roman" pitchFamily="18" charset="0"/>
              </a:rPr>
              <a:t>WORSHIPPING</a:t>
            </a:r>
          </a:p>
        </p:txBody>
      </p:sp>
      <p:pic>
        <p:nvPicPr>
          <p:cNvPr id="1026" name="Picture 2" descr="C:\Users\user\Desktop\Jesus_christ-3.jpg"/>
          <p:cNvPicPr>
            <a:picLocks noChangeAspect="1" noChangeArrowheads="1"/>
          </p:cNvPicPr>
          <p:nvPr/>
        </p:nvPicPr>
        <p:blipFill>
          <a:blip r:embed="rId2" cstate="print"/>
          <a:srcRect l="12903" t="4572" r="9677" b="40568"/>
          <a:stretch>
            <a:fillRect/>
          </a:stretch>
        </p:blipFill>
        <p:spPr bwMode="auto">
          <a:xfrm>
            <a:off x="3657600" y="2514600"/>
            <a:ext cx="1828800" cy="1828800"/>
          </a:xfrm>
          <a:prstGeom prst="rect">
            <a:avLst/>
          </a:prstGeom>
          <a:noFill/>
        </p:spPr>
      </p:pic>
      <p:cxnSp>
        <p:nvCxnSpPr>
          <p:cNvPr id="30" name="Straight Connector 29"/>
          <p:cNvCxnSpPr/>
          <p:nvPr/>
        </p:nvCxnSpPr>
        <p:spPr>
          <a:xfrm>
            <a:off x="3657600" y="4343400"/>
            <a:ext cx="1828800" cy="0"/>
          </a:xfrm>
          <a:prstGeom prst="line">
            <a:avLst/>
          </a:prstGeom>
          <a:ln w="38100">
            <a:solidFill>
              <a:srgbClr val="6600CC"/>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flipH="1" flipV="1">
            <a:off x="4572000" y="3429000"/>
            <a:ext cx="1828800" cy="0"/>
          </a:xfrm>
          <a:prstGeom prst="line">
            <a:avLst/>
          </a:prstGeom>
          <a:ln w="38100">
            <a:solidFill>
              <a:srgbClr val="CC66FF"/>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0800000">
            <a:off x="3657600" y="2514600"/>
            <a:ext cx="1828800" cy="0"/>
          </a:xfrm>
          <a:prstGeom prst="line">
            <a:avLst/>
          </a:prstGeom>
          <a:ln w="38100">
            <a:solidFill>
              <a:srgbClr val="CCFFCC"/>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5400000">
            <a:off x="2743200" y="3429000"/>
            <a:ext cx="1828800" cy="0"/>
          </a:xfrm>
          <a:prstGeom prst="line">
            <a:avLst/>
          </a:prstGeom>
          <a:ln w="38100">
            <a:solidFill>
              <a:srgbClr val="FF3399"/>
            </a:solidFill>
          </a:ln>
        </p:spPr>
        <p:style>
          <a:lnRef idx="1">
            <a:schemeClr val="accent1"/>
          </a:lnRef>
          <a:fillRef idx="0">
            <a:schemeClr val="accent1"/>
          </a:fillRef>
          <a:effectRef idx="0">
            <a:schemeClr val="accent1"/>
          </a:effectRef>
          <a:fontRef idx="minor">
            <a:schemeClr val="tx1"/>
          </a:fontRef>
        </p:style>
      </p:cxnSp>
      <p:sp>
        <p:nvSpPr>
          <p:cNvPr id="42" name="Oval 41"/>
          <p:cNvSpPr/>
          <p:nvPr/>
        </p:nvSpPr>
        <p:spPr>
          <a:xfrm>
            <a:off x="3581400" y="243840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p:cNvSpPr/>
          <p:nvPr/>
        </p:nvSpPr>
        <p:spPr>
          <a:xfrm>
            <a:off x="5410200" y="243840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p:cNvSpPr/>
          <p:nvPr/>
        </p:nvSpPr>
        <p:spPr>
          <a:xfrm>
            <a:off x="5410200" y="426720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Oval 44"/>
          <p:cNvSpPr/>
          <p:nvPr/>
        </p:nvSpPr>
        <p:spPr>
          <a:xfrm>
            <a:off x="3581400" y="4267200"/>
            <a:ext cx="152400" cy="1524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3810000"/>
            <a:ext cx="8763000" cy="2785378"/>
          </a:xfrm>
          <a:prstGeom prst="rect">
            <a:avLst/>
          </a:prstGeom>
          <a:noFill/>
        </p:spPr>
        <p:txBody>
          <a:bodyPr wrap="square" rtlCol="0">
            <a:spAutoFit/>
          </a:bodyPr>
          <a:lstStyle/>
          <a:p>
            <a:pPr algn="just"/>
            <a:r>
              <a:rPr lang="en-US" sz="2500" dirty="0">
                <a:latin typeface="Arial Narrow" pitchFamily="34" charset="0"/>
                <a:cs typeface="Times New Roman" pitchFamily="18" charset="0"/>
              </a:rPr>
              <a:t>	We cannot offer a sacrifice better than what Jesus offered.  Hence, Christians, who participate in the worship of God, unite   with Jesus and offer his one and eternal sacrifice. </a:t>
            </a:r>
            <a:r>
              <a:rPr lang="en-US" sz="2500" dirty="0">
                <a:solidFill>
                  <a:srgbClr val="00B0F0"/>
                </a:solidFill>
                <a:latin typeface="Arial Narrow" pitchFamily="34" charset="0"/>
                <a:cs typeface="Times New Roman" pitchFamily="18" charset="0"/>
              </a:rPr>
              <a:t>Christian worship is that praise, respect, thanks and adoration we offer to God in heaven and on earth by uniting ourselves with Jesus, the head of the Church, through our participation in the holy </a:t>
            </a:r>
            <a:r>
              <a:rPr lang="en-US" sz="2500" dirty="0" err="1">
                <a:solidFill>
                  <a:srgbClr val="00B0F0"/>
                </a:solidFill>
                <a:latin typeface="Arial Narrow" pitchFamily="34" charset="0"/>
                <a:cs typeface="Times New Roman" pitchFamily="18" charset="0"/>
              </a:rPr>
              <a:t>Qurbana</a:t>
            </a:r>
            <a:r>
              <a:rPr lang="en-US" sz="2500" dirty="0">
                <a:solidFill>
                  <a:srgbClr val="00B0F0"/>
                </a:solidFill>
                <a:latin typeface="Arial Narrow" pitchFamily="34" charset="0"/>
                <a:cs typeface="Times New Roman" pitchFamily="18" charset="0"/>
              </a:rPr>
              <a:t>, sacraments, </a:t>
            </a:r>
            <a:r>
              <a:rPr lang="en-US" sz="2500" dirty="0" err="1">
                <a:solidFill>
                  <a:srgbClr val="00B0F0"/>
                </a:solidFill>
                <a:latin typeface="Arial Narrow" pitchFamily="34" charset="0"/>
                <a:cs typeface="Times New Roman" pitchFamily="18" charset="0"/>
              </a:rPr>
              <a:t>sacramentals</a:t>
            </a:r>
            <a:r>
              <a:rPr lang="en-US" sz="2500" dirty="0">
                <a:solidFill>
                  <a:srgbClr val="00B0F0"/>
                </a:solidFill>
                <a:latin typeface="Arial Narrow" pitchFamily="34" charset="0"/>
                <a:cs typeface="Times New Roman" pitchFamily="18" charset="0"/>
              </a:rPr>
              <a:t> and the divine office.</a:t>
            </a:r>
          </a:p>
        </p:txBody>
      </p:sp>
      <p:sp>
        <p:nvSpPr>
          <p:cNvPr id="4" name="TextBox 3"/>
          <p:cNvSpPr txBox="1"/>
          <p:nvPr/>
        </p:nvSpPr>
        <p:spPr>
          <a:xfrm>
            <a:off x="0" y="202049"/>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CHRISTIAN WORSHIP, A SHARING IN JESUS' WORSHIP</a:t>
            </a:r>
          </a:p>
        </p:txBody>
      </p:sp>
      <p:pic>
        <p:nvPicPr>
          <p:cNvPr id="5" name="Picture 2" descr="D:\class psd\class 5\lession 1\image\sagrado-jesus copy.png"/>
          <p:cNvPicPr>
            <a:picLocks noChangeAspect="1" noChangeArrowheads="1"/>
          </p:cNvPicPr>
          <p:nvPr/>
        </p:nvPicPr>
        <p:blipFill>
          <a:blip r:embed="rId2" cstate="print"/>
          <a:srcRect/>
          <a:stretch>
            <a:fillRect/>
          </a:stretch>
        </p:blipFill>
        <p:spPr bwMode="auto">
          <a:xfrm>
            <a:off x="2819400" y="1295400"/>
            <a:ext cx="3478148" cy="25908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04800" y="1721108"/>
            <a:ext cx="8458200" cy="4832092"/>
          </a:xfrm>
          <a:prstGeom prst="rect">
            <a:avLst/>
          </a:prstGeom>
          <a:noFill/>
        </p:spPr>
        <p:txBody>
          <a:bodyPr wrap="square" rtlCol="0">
            <a:spAutoFit/>
          </a:bodyPr>
          <a:lstStyle/>
          <a:p>
            <a:pPr algn="just"/>
            <a:r>
              <a:rPr lang="en-US" sz="2200" dirty="0">
                <a:latin typeface="Arial Narrow" pitchFamily="34" charset="0"/>
                <a:cs typeface="Times New Roman" pitchFamily="18" charset="0"/>
              </a:rPr>
              <a:t>	Like the old Israel, the new Israel also is a worshipping community. As a father loves his only son and a husband his wife, God loved Israel. Similarly, He loves the Church, the new Israel. He proved this love by sacrificing His life. </a:t>
            </a:r>
            <a:r>
              <a:rPr lang="en-US" sz="2200" dirty="0">
                <a:solidFill>
                  <a:srgbClr val="FF0000"/>
                </a:solidFill>
                <a:latin typeface="Arial Narrow" pitchFamily="34" charset="0"/>
                <a:cs typeface="Times New Roman" pitchFamily="18" charset="0"/>
              </a:rPr>
              <a:t>The Church repays this love sacrificing herself and participating in the sacrifice of Jesus. Thus, uniting herself with Jesus, our Lord and God, and offering his sacrifice, the Church has become the worshipping community of the New Testament. </a:t>
            </a:r>
          </a:p>
          <a:p>
            <a:pPr algn="just"/>
            <a:r>
              <a:rPr lang="en-US" sz="2200" dirty="0">
                <a:solidFill>
                  <a:srgbClr val="FF0000"/>
                </a:solidFill>
                <a:latin typeface="Arial Narrow" pitchFamily="34" charset="0"/>
                <a:cs typeface="Times New Roman" pitchFamily="18" charset="0"/>
              </a:rPr>
              <a:t>	</a:t>
            </a:r>
            <a:r>
              <a:rPr lang="en-US" sz="2200" dirty="0">
                <a:solidFill>
                  <a:srgbClr val="00B0F0"/>
                </a:solidFill>
                <a:latin typeface="Arial Narrow" pitchFamily="34" charset="0"/>
                <a:cs typeface="Times New Roman" pitchFamily="18" charset="0"/>
              </a:rPr>
              <a:t>The Church, by participating in the holy </a:t>
            </a:r>
            <a:r>
              <a:rPr lang="en-US" sz="2200" dirty="0" err="1">
                <a:solidFill>
                  <a:srgbClr val="00B0F0"/>
                </a:solidFill>
                <a:latin typeface="Arial Narrow" pitchFamily="34" charset="0"/>
                <a:cs typeface="Times New Roman" pitchFamily="18" charset="0"/>
              </a:rPr>
              <a:t>Qurbana</a:t>
            </a:r>
            <a:r>
              <a:rPr lang="en-US" sz="2200" dirty="0">
                <a:solidFill>
                  <a:srgbClr val="00B0F0"/>
                </a:solidFill>
                <a:latin typeface="Arial Narrow" pitchFamily="34" charset="0"/>
                <a:cs typeface="Times New Roman" pitchFamily="18" charset="0"/>
              </a:rPr>
              <a:t> - a commemoration and celebration of the sacrifice of Jesus, the celebration of the sacraments, the liturgical year, the </a:t>
            </a:r>
            <a:r>
              <a:rPr lang="en-US" sz="2200" dirty="0" err="1">
                <a:solidFill>
                  <a:srgbClr val="00B0F0"/>
                </a:solidFill>
                <a:latin typeface="Arial Narrow" pitchFamily="34" charset="0"/>
                <a:cs typeface="Times New Roman" pitchFamily="18" charset="0"/>
              </a:rPr>
              <a:t>sacramentals</a:t>
            </a:r>
            <a:r>
              <a:rPr lang="en-US" sz="2200" dirty="0">
                <a:solidFill>
                  <a:srgbClr val="00B0F0"/>
                </a:solidFill>
                <a:latin typeface="Arial Narrow" pitchFamily="34" charset="0"/>
                <a:cs typeface="Times New Roman" pitchFamily="18" charset="0"/>
              </a:rPr>
              <a:t>, the divine office etc., is undertaking this duty. </a:t>
            </a:r>
            <a:r>
              <a:rPr lang="en-US" sz="2200" dirty="0">
                <a:latin typeface="Arial Narrow" pitchFamily="34" charset="0"/>
                <a:cs typeface="Times New Roman" pitchFamily="18" charset="0"/>
              </a:rPr>
              <a:t>The risen Jesus, through these liturgical observances, showers graces upon mankind and offers the adoration of  man to God, the Father. (Liturgy-7) .Thus, the worshiping community who offers sacrifice with Christ participates in the </a:t>
            </a:r>
            <a:r>
              <a:rPr lang="en-US" sz="2200" dirty="0" err="1">
                <a:latin typeface="Arial Narrow" pitchFamily="34" charset="0"/>
                <a:cs typeface="Times New Roman" pitchFamily="18" charset="0"/>
              </a:rPr>
              <a:t>salvific</a:t>
            </a:r>
            <a:r>
              <a:rPr lang="en-US" sz="2200" dirty="0">
                <a:latin typeface="Arial Narrow" pitchFamily="34" charset="0"/>
                <a:cs typeface="Times New Roman" pitchFamily="18" charset="0"/>
              </a:rPr>
              <a:t> </a:t>
            </a:r>
            <a:r>
              <a:rPr lang="en-US" sz="2200" dirty="0" err="1">
                <a:latin typeface="Arial Narrow" pitchFamily="34" charset="0"/>
                <a:cs typeface="Times New Roman" pitchFamily="18" charset="0"/>
              </a:rPr>
              <a:t>experiance</a:t>
            </a:r>
            <a:r>
              <a:rPr lang="en-US" sz="2200" dirty="0">
                <a:latin typeface="Arial Narrow" pitchFamily="34" charset="0"/>
                <a:cs typeface="Times New Roman" pitchFamily="18" charset="0"/>
              </a:rPr>
              <a:t>.</a:t>
            </a:r>
            <a:endParaRPr lang="en-US" sz="2200" dirty="0">
              <a:solidFill>
                <a:srgbClr val="FF00FF"/>
              </a:solidFill>
              <a:latin typeface="Arial Narrow" pitchFamily="34" charset="0"/>
              <a:cs typeface="Times New Roman" pitchFamily="18" charset="0"/>
            </a:endParaRPr>
          </a:p>
        </p:txBody>
      </p:sp>
      <p:sp>
        <p:nvSpPr>
          <p:cNvPr id="4" name="TextBox 3"/>
          <p:cNvSpPr txBox="1"/>
          <p:nvPr/>
        </p:nvSpPr>
        <p:spPr>
          <a:xfrm>
            <a:off x="0" y="202049"/>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THE CHURCH, THE TRUE </a:t>
            </a:r>
          </a:p>
          <a:p>
            <a:pPr algn="ctr"/>
            <a:r>
              <a:rPr lang="en-US" sz="3500" b="1" dirty="0">
                <a:solidFill>
                  <a:srgbClr val="FF0000"/>
                </a:solidFill>
                <a:latin typeface="Cooper Std Black" pitchFamily="18" charset="0"/>
                <a:cs typeface="Times New Roman" pitchFamily="18" charset="0"/>
              </a:rPr>
              <a:t>WORSHIPPING COMMUNITY</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1295400"/>
            <a:ext cx="6858000" cy="5401479"/>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official and public worship of God is called liturgy. It originates from the Greek word </a:t>
            </a:r>
            <a:r>
              <a:rPr lang="en-US" sz="2300" dirty="0">
                <a:solidFill>
                  <a:srgbClr val="00B0F0"/>
                </a:solidFill>
                <a:latin typeface="Arial Narrow" pitchFamily="34" charset="0"/>
                <a:cs typeface="Times New Roman" pitchFamily="18" charset="0"/>
              </a:rPr>
              <a:t>'</a:t>
            </a:r>
            <a:r>
              <a:rPr lang="en-US" sz="2300" dirty="0" err="1">
                <a:solidFill>
                  <a:srgbClr val="00B0F0"/>
                </a:solidFill>
                <a:latin typeface="Arial Narrow" pitchFamily="34" charset="0"/>
                <a:cs typeface="Times New Roman" pitchFamily="18" charset="0"/>
              </a:rPr>
              <a:t>leitourgia</a:t>
            </a:r>
            <a:r>
              <a:rPr lang="en-US" sz="2300" dirty="0">
                <a:solidFill>
                  <a:srgbClr val="00B0F0"/>
                </a:solidFill>
                <a:latin typeface="Arial Narrow" pitchFamily="34" charset="0"/>
                <a:cs typeface="Times New Roman" pitchFamily="18" charset="0"/>
              </a:rPr>
              <a:t>', </a:t>
            </a:r>
            <a:r>
              <a:rPr lang="en-US" sz="2300" dirty="0">
                <a:latin typeface="Arial Narrow" pitchFamily="34" charset="0"/>
                <a:cs typeface="Times New Roman" pitchFamily="18" charset="0"/>
              </a:rPr>
              <a:t>which means public activity. The word </a:t>
            </a:r>
            <a:r>
              <a:rPr lang="en-US" sz="2300" dirty="0">
                <a:solidFill>
                  <a:srgbClr val="FF00FF"/>
                </a:solidFill>
                <a:latin typeface="Arial Narrow" pitchFamily="34" charset="0"/>
                <a:cs typeface="Times New Roman" pitchFamily="18" charset="0"/>
              </a:rPr>
              <a:t>'liturgy'</a:t>
            </a:r>
            <a:r>
              <a:rPr lang="en-US" sz="2300" dirty="0">
                <a:latin typeface="Arial Narrow" pitchFamily="34" charset="0"/>
                <a:cs typeface="Times New Roman" pitchFamily="18" charset="0"/>
              </a:rPr>
              <a:t> is used in the Bible to indicate that the Church is publicly praising God. </a:t>
            </a:r>
          </a:p>
          <a:p>
            <a:pPr algn="just"/>
            <a:r>
              <a:rPr lang="en-US" sz="2300" dirty="0">
                <a:solidFill>
                  <a:srgbClr val="00B0F0"/>
                </a:solidFill>
                <a:latin typeface="Arial Narrow" pitchFamily="34" charset="0"/>
                <a:cs typeface="Times New Roman" pitchFamily="18" charset="0"/>
              </a:rPr>
              <a:t>	In Malayalam, '</a:t>
            </a:r>
            <a:r>
              <a:rPr lang="en-US" sz="2300" dirty="0" err="1">
                <a:solidFill>
                  <a:srgbClr val="00B0F0"/>
                </a:solidFill>
                <a:latin typeface="Arial Narrow" pitchFamily="34" charset="0"/>
                <a:cs typeface="Times New Roman" pitchFamily="18" charset="0"/>
              </a:rPr>
              <a:t>dhaivaradhana</a:t>
            </a:r>
            <a:r>
              <a:rPr lang="en-US" sz="2300" dirty="0">
                <a:solidFill>
                  <a:srgbClr val="00B0F0"/>
                </a:solidFill>
                <a:latin typeface="Arial Narrow" pitchFamily="34" charset="0"/>
                <a:cs typeface="Times New Roman" pitchFamily="18" charset="0"/>
              </a:rPr>
              <a:t>' is the word equivalent to liturgy, and it   is also used to denote  the Holy Eucharist. </a:t>
            </a:r>
            <a:r>
              <a:rPr lang="en-US" sz="2300" dirty="0">
                <a:latin typeface="Arial Narrow" pitchFamily="34" charset="0"/>
                <a:cs typeface="Times New Roman" pitchFamily="18" charset="0"/>
              </a:rPr>
              <a:t>In an extended way, the word liturgy refers to the Holy Eucharist, the sacraments, the liturgical year, the  </a:t>
            </a:r>
            <a:r>
              <a:rPr lang="en-US" sz="2300" dirty="0" err="1">
                <a:latin typeface="Arial Narrow" pitchFamily="34" charset="0"/>
                <a:cs typeface="Times New Roman" pitchFamily="18" charset="0"/>
              </a:rPr>
              <a:t>sacramentals</a:t>
            </a:r>
            <a:r>
              <a:rPr lang="en-US" sz="2300" dirty="0">
                <a:latin typeface="Arial Narrow" pitchFamily="34" charset="0"/>
                <a:cs typeface="Times New Roman" pitchFamily="18" charset="0"/>
              </a:rPr>
              <a:t>, and  the  divine  office.</a:t>
            </a:r>
          </a:p>
          <a:p>
            <a:pPr algn="just"/>
            <a:r>
              <a:rPr lang="en-US" sz="2300" dirty="0">
                <a:latin typeface="Arial Narrow" pitchFamily="34" charset="0"/>
                <a:cs typeface="Times New Roman" pitchFamily="18" charset="0"/>
              </a:rPr>
              <a:t> 	Bible to indicate that the church is publicly praising God. </a:t>
            </a:r>
            <a:r>
              <a:rPr lang="en-US" sz="2300" dirty="0">
                <a:solidFill>
                  <a:srgbClr val="00B0F0"/>
                </a:solidFill>
                <a:latin typeface="Arial Narrow" pitchFamily="34" charset="0"/>
                <a:cs typeface="Times New Roman" pitchFamily="18" charset="0"/>
              </a:rPr>
              <a:t>In Malayalam, '</a:t>
            </a:r>
            <a:r>
              <a:rPr lang="en-US" sz="2300" dirty="0" err="1">
                <a:solidFill>
                  <a:srgbClr val="00B0F0"/>
                </a:solidFill>
                <a:latin typeface="Arial Narrow" pitchFamily="34" charset="0"/>
                <a:cs typeface="Times New Roman" pitchFamily="18" charset="0"/>
              </a:rPr>
              <a:t>dhaivaradhana</a:t>
            </a:r>
            <a:r>
              <a:rPr lang="en-US" sz="2300" dirty="0">
                <a:solidFill>
                  <a:srgbClr val="00B0F0"/>
                </a:solidFill>
                <a:latin typeface="Arial Narrow" pitchFamily="34" charset="0"/>
                <a:cs typeface="Times New Roman" pitchFamily="18" charset="0"/>
              </a:rPr>
              <a:t>' is the word equivalent to liturgy, and it   is also used to denote   the holy Eucharist. </a:t>
            </a:r>
            <a:r>
              <a:rPr lang="en-US" sz="2300" dirty="0">
                <a:latin typeface="Arial Narrow" pitchFamily="34" charset="0"/>
                <a:cs typeface="Times New Roman" pitchFamily="18" charset="0"/>
              </a:rPr>
              <a:t>In an extended way, the word liturgy refers to the holy Eucharist, the sacraments, the liturgical year, the </a:t>
            </a:r>
            <a:r>
              <a:rPr lang="en-US" sz="2300" dirty="0" err="1">
                <a:latin typeface="Arial Narrow" pitchFamily="34" charset="0"/>
                <a:cs typeface="Times New Roman" pitchFamily="18" charset="0"/>
              </a:rPr>
              <a:t>sacramentals</a:t>
            </a:r>
            <a:r>
              <a:rPr lang="en-US" sz="2300" dirty="0">
                <a:latin typeface="Arial Narrow" pitchFamily="34" charset="0"/>
                <a:cs typeface="Times New Roman" pitchFamily="18" charset="0"/>
              </a:rPr>
              <a:t>, and the divine office.</a:t>
            </a:r>
            <a:endParaRPr lang="en-US" sz="2300" dirty="0">
              <a:solidFill>
                <a:srgbClr val="FF00FF"/>
              </a:solidFill>
              <a:latin typeface="Arial Narrow" pitchFamily="34" charset="0"/>
              <a:cs typeface="Times New Roman" pitchFamily="18" charset="0"/>
            </a:endParaRPr>
          </a:p>
        </p:txBody>
      </p:sp>
      <p:sp>
        <p:nvSpPr>
          <p:cNvPr id="4" name="TextBox 3"/>
          <p:cNvSpPr txBox="1"/>
          <p:nvPr/>
        </p:nvSpPr>
        <p:spPr>
          <a:xfrm>
            <a:off x="0" y="202049"/>
            <a:ext cx="74676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LITURGY: THE WORSHIP OF GOD</a:t>
            </a:r>
          </a:p>
        </p:txBody>
      </p:sp>
      <p:pic>
        <p:nvPicPr>
          <p:cNvPr id="8194" name="Picture 2" descr="C:\Users\user\Desktop\Bitmap in Lesson1.cdr.jpg"/>
          <p:cNvPicPr>
            <a:picLocks noChangeAspect="1" noChangeArrowheads="1"/>
          </p:cNvPicPr>
          <p:nvPr/>
        </p:nvPicPr>
        <p:blipFill>
          <a:blip r:embed="rId2" cstate="print"/>
          <a:srcRect b="50254"/>
          <a:stretch>
            <a:fillRect/>
          </a:stretch>
        </p:blipFill>
        <p:spPr bwMode="auto">
          <a:xfrm>
            <a:off x="7467601" y="0"/>
            <a:ext cx="1676400" cy="6876288"/>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693777"/>
            <a:ext cx="7086600" cy="5478423"/>
          </a:xfrm>
          <a:prstGeom prst="rect">
            <a:avLst/>
          </a:prstGeom>
          <a:noFill/>
        </p:spPr>
        <p:txBody>
          <a:bodyPr wrap="square" rtlCol="0">
            <a:spAutoFit/>
          </a:bodyPr>
          <a:lstStyle/>
          <a:p>
            <a:pPr algn="just"/>
            <a:r>
              <a:rPr lang="en-US" sz="2500" dirty="0">
                <a:latin typeface="Arial Narrow" pitchFamily="34" charset="0"/>
                <a:cs typeface="Times New Roman" pitchFamily="18" charset="0"/>
              </a:rPr>
              <a:t>	Liturgy is the proclamation of faith by the community of the Church who has reconciled with God the Father through Jesus. It is also the worship of God, the Father, the Son, and the Holy Spirit by the Church in union with Jesus who, out of his love for his Father offered a sacrifice with his life and death on the cross.</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a:t>
            </a:r>
            <a:r>
              <a:rPr lang="en-US" sz="2500" dirty="0">
                <a:solidFill>
                  <a:srgbClr val="00B0F0"/>
                </a:solidFill>
                <a:latin typeface="Arial Narrow" pitchFamily="34" charset="0"/>
                <a:cs typeface="Times New Roman" pitchFamily="18" charset="0"/>
              </a:rPr>
              <a:t>Through liturgy, a Christian partakes in the redemptive events such as the incarnation, life, passion, crucifixion, resurrection, and the descent of the Holy Spirit. Just as Jesus offered the most pleasing worship to the Father, each Christian, by participating in these mysteries, offers  true worship to God. </a:t>
            </a:r>
            <a:r>
              <a:rPr lang="en-US" sz="2500" dirty="0">
                <a:latin typeface="Arial Narrow" pitchFamily="34" charset="0"/>
                <a:cs typeface="Times New Roman" pitchFamily="18" charset="0"/>
              </a:rPr>
              <a:t>It is the duty of every Christian to unite with the Church and worship God.</a:t>
            </a:r>
          </a:p>
        </p:txBody>
      </p:sp>
      <p:pic>
        <p:nvPicPr>
          <p:cNvPr id="5" name="Picture 2" descr="C:\Users\user\Desktop\Bitmap in Lesson1.cdr.jpg"/>
          <p:cNvPicPr>
            <a:picLocks noChangeAspect="1" noChangeArrowheads="1"/>
          </p:cNvPicPr>
          <p:nvPr/>
        </p:nvPicPr>
        <p:blipFill>
          <a:blip r:embed="rId2" cstate="print"/>
          <a:srcRect t="49940"/>
          <a:stretch>
            <a:fillRect/>
          </a:stretch>
        </p:blipFill>
        <p:spPr bwMode="auto">
          <a:xfrm>
            <a:off x="7467600" y="1"/>
            <a:ext cx="1676400" cy="6858000"/>
          </a:xfrm>
          <a:prstGeom prst="rect">
            <a:avLst/>
          </a:prstGeom>
          <a:noFill/>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p:cTn id="13"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rved Right Arrow 10"/>
          <p:cNvSpPr/>
          <p:nvPr/>
        </p:nvSpPr>
        <p:spPr>
          <a:xfrm rot="10800000" flipH="1">
            <a:off x="457200" y="1371600"/>
            <a:ext cx="2743200" cy="1142999"/>
          </a:xfrm>
          <a:prstGeom prst="curvedRight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urved Left Arrow 11"/>
          <p:cNvSpPr/>
          <p:nvPr/>
        </p:nvSpPr>
        <p:spPr>
          <a:xfrm rot="10800000" flipH="1">
            <a:off x="5943600" y="1447801"/>
            <a:ext cx="2743200" cy="1142999"/>
          </a:xfrm>
          <a:prstGeom prst="curvedLeft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Curved Up Arrow 12"/>
          <p:cNvSpPr/>
          <p:nvPr/>
        </p:nvSpPr>
        <p:spPr>
          <a:xfrm rot="20722228" flipH="1">
            <a:off x="585943" y="4591389"/>
            <a:ext cx="2743200" cy="1371601"/>
          </a:xfrm>
          <a:prstGeom prst="curvedUpArrow">
            <a:avLst/>
          </a:prstGeom>
          <a:gradFill flip="none" rotWithShape="1">
            <a:gsLst>
              <a:gs pos="0">
                <a:srgbClr val="00B050"/>
              </a:gs>
              <a:gs pos="50000">
                <a:srgbClr val="FFFF00">
                  <a:tint val="44500"/>
                  <a:satMod val="160000"/>
                </a:srgbClr>
              </a:gs>
              <a:gs pos="100000">
                <a:srgbClr val="FFFF00">
                  <a:tint val="23500"/>
                  <a:satMod val="16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urved Down Arrow 13"/>
          <p:cNvSpPr/>
          <p:nvPr/>
        </p:nvSpPr>
        <p:spPr>
          <a:xfrm rot="1471849" flipV="1">
            <a:off x="5761016" y="4446679"/>
            <a:ext cx="2743200" cy="1450100"/>
          </a:xfrm>
          <a:prstGeom prst="curvedDownArrow">
            <a:avLst/>
          </a:prstGeom>
          <a:gradFill flip="none" rotWithShape="1">
            <a:gsLst>
              <a:gs pos="0">
                <a:srgbClr val="00B05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914400" y="1828800"/>
            <a:ext cx="7315200" cy="3657600"/>
          </a:xfrm>
          <a:prstGeom prst="ellipse">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path path="circle">
              <a:fillToRect l="50000" t="50000" r="50000" b="50000"/>
            </a:path>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00"/>
                </a:solidFill>
                <a:latin typeface="Cooper Std Black" pitchFamily="18" charset="0"/>
                <a:cs typeface="Times New Roman" pitchFamily="18" charset="0"/>
              </a:rPr>
              <a:t>LET US</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READ AND MEDITATE </a:t>
            </a:r>
            <a:br>
              <a:rPr lang="en-US" sz="3500" b="1" dirty="0">
                <a:solidFill>
                  <a:srgbClr val="FF0000"/>
                </a:solidFill>
                <a:latin typeface="Cooper Std Black" pitchFamily="18" charset="0"/>
                <a:cs typeface="Times New Roman" pitchFamily="18" charset="0"/>
              </a:rPr>
            </a:br>
            <a:r>
              <a:rPr lang="en-US" sz="3500" b="1" dirty="0">
                <a:solidFill>
                  <a:srgbClr val="FF0000"/>
                </a:solidFill>
                <a:latin typeface="Cooper Std Black" pitchFamily="18" charset="0"/>
                <a:cs typeface="Times New Roman" pitchFamily="18" charset="0"/>
              </a:rPr>
              <a:t>THE WORD OF GOD</a:t>
            </a:r>
            <a:r>
              <a:rPr lang="en-US" sz="3500" b="1" dirty="0">
                <a:solidFill>
                  <a:srgbClr val="FF00FF"/>
                </a:solidFill>
                <a:latin typeface="Cooper Std Black" pitchFamily="18" charset="0"/>
                <a:cs typeface="Times New Roman" pitchFamily="18" charset="0"/>
              </a:rPr>
              <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4343400"/>
            <a:ext cx="8686800" cy="533400"/>
          </a:xfrm>
        </p:spPr>
        <p:txBody>
          <a:bodyPr>
            <a:noAutofit/>
          </a:bodyPr>
          <a:lstStyle/>
          <a:p>
            <a:pPr algn="ctr">
              <a:buNone/>
            </a:pPr>
            <a:r>
              <a:rPr lang="en-US" sz="3000" b="1" dirty="0">
                <a:solidFill>
                  <a:schemeClr val="tx1"/>
                </a:solidFill>
                <a:latin typeface="Arial Narrow" pitchFamily="34" charset="0"/>
                <a:cs typeface="Times New Roman" pitchFamily="18" charset="0"/>
              </a:rPr>
              <a:t>(Rom. 12 : 1 - 2)</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solidFill>
            <a:schemeClr val="bg1"/>
          </a:solidFill>
          <a:ln>
            <a:solidFill>
              <a:srgbClr val="66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A Verse to Remember</a:t>
            </a:r>
          </a:p>
        </p:txBody>
      </p:sp>
      <p:sp>
        <p:nvSpPr>
          <p:cNvPr id="5" name="Content Placeholder 2"/>
          <p:cNvSpPr>
            <a:spLocks noGrp="1"/>
          </p:cNvSpPr>
          <p:nvPr>
            <p:ph idx="1"/>
          </p:nvPr>
        </p:nvSpPr>
        <p:spPr>
          <a:xfrm>
            <a:off x="685800" y="3581400"/>
            <a:ext cx="7696200" cy="1981200"/>
          </a:xfrm>
        </p:spPr>
        <p:txBody>
          <a:bodyPr>
            <a:noAutofit/>
          </a:bodyPr>
          <a:lstStyle/>
          <a:p>
            <a:pPr algn="ctr">
              <a:buNone/>
            </a:pPr>
            <a:r>
              <a:rPr lang="en-US" sz="3000" dirty="0">
                <a:solidFill>
                  <a:schemeClr val="tx1"/>
                </a:solidFill>
                <a:latin typeface="Arial Narrow" pitchFamily="34" charset="0"/>
                <a:cs typeface="Times New Roman" pitchFamily="18" charset="0"/>
              </a:rPr>
              <a:t>By the mercies of God, present your body as a living sacrifice, holy and acceptable to God which is your spiritual worship. (Rom. 12:1)</a:t>
            </a:r>
          </a:p>
        </p:txBody>
      </p:sp>
      <p:sp>
        <p:nvSpPr>
          <p:cNvPr id="7" name="5-Point Star 6"/>
          <p:cNvSpPr/>
          <p:nvPr/>
        </p:nvSpPr>
        <p:spPr>
          <a:xfrm>
            <a:off x="1143000" y="1981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6600CC"/>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solidFill>
            <a:schemeClr val="bg1"/>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057400"/>
            <a:ext cx="9144000" cy="838200"/>
          </a:xfrm>
        </p:spPr>
        <p:txBody>
          <a:bodyPr>
            <a:normAutofit/>
          </a:bodyPr>
          <a:lstStyle/>
          <a:p>
            <a:pPr algn="ctr"/>
            <a:r>
              <a:rPr lang="en-US" sz="3500" b="1" dirty="0">
                <a:solidFill>
                  <a:srgbClr val="7030A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0" y="3048000"/>
            <a:ext cx="7162800" cy="1143000"/>
          </a:xfrm>
        </p:spPr>
        <p:txBody>
          <a:bodyPr>
            <a:noAutofit/>
          </a:bodyPr>
          <a:lstStyle/>
          <a:p>
            <a:pPr algn="ctr">
              <a:buNone/>
            </a:pPr>
            <a:r>
              <a:rPr lang="en-US" sz="3000" dirty="0">
                <a:solidFill>
                  <a:schemeClr val="tx1"/>
                </a:solidFill>
                <a:latin typeface="Arial Narrow" pitchFamily="34" charset="0"/>
                <a:cs typeface="Times New Roman" pitchFamily="18" charset="0"/>
              </a:rPr>
              <a:t>Jesus, the eternal priest, please empower us </a:t>
            </a:r>
          </a:p>
          <a:p>
            <a:pPr algn="ctr">
              <a:buNone/>
            </a:pPr>
            <a:r>
              <a:rPr lang="en-US" sz="3000" dirty="0">
                <a:solidFill>
                  <a:schemeClr val="tx1"/>
                </a:solidFill>
                <a:latin typeface="Arial Narrow" pitchFamily="34" charset="0"/>
                <a:cs typeface="Times New Roman" pitchFamily="18" charset="0"/>
              </a:rPr>
              <a:t>to offer the holy </a:t>
            </a:r>
            <a:r>
              <a:rPr lang="en-US" sz="3000" dirty="0" err="1">
                <a:solidFill>
                  <a:schemeClr val="tx1"/>
                </a:solidFill>
                <a:latin typeface="Arial Narrow" pitchFamily="34" charset="0"/>
                <a:cs typeface="Times New Roman" pitchFamily="18" charset="0"/>
              </a:rPr>
              <a:t>Qurbana</a:t>
            </a:r>
            <a:r>
              <a:rPr lang="en-US" sz="3000" dirty="0">
                <a:solidFill>
                  <a:schemeClr val="tx1"/>
                </a:solidFill>
                <a:latin typeface="Arial Narrow" pitchFamily="34" charset="0"/>
                <a:cs typeface="Times New Roman" pitchFamily="18" charset="0"/>
              </a:rPr>
              <a:t>, which you have</a:t>
            </a:r>
          </a:p>
          <a:p>
            <a:pPr algn="ctr">
              <a:buNone/>
            </a:pPr>
            <a:r>
              <a:rPr lang="en-US" sz="3000" dirty="0">
                <a:solidFill>
                  <a:schemeClr val="tx1"/>
                </a:solidFill>
                <a:latin typeface="Arial Narrow" pitchFamily="34" charset="0"/>
                <a:cs typeface="Times New Roman" pitchFamily="18" charset="0"/>
              </a:rPr>
              <a:t> given to the Church by sacrificing yourself, with purity of heart.</a:t>
            </a: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52400" y="2514600"/>
            <a:ext cx="8763000" cy="2743200"/>
          </a:xfrm>
          <a:prstGeom prst="rect">
            <a:avLst/>
          </a:prstGeom>
          <a:solidFill>
            <a:srgbClr val="CC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7338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learn about the liturgy of the Church and participate in it whole heartedly.</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743200" y="152400"/>
            <a:ext cx="36576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1554272"/>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1</a:t>
            </a:r>
          </a:p>
          <a:p>
            <a:pPr algn="ctr"/>
            <a:endParaRPr lang="en-US" sz="3000" b="1" dirty="0">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WORSHIP OF GOD</a:t>
            </a:r>
          </a:p>
        </p:txBody>
      </p:sp>
      <p:pic>
        <p:nvPicPr>
          <p:cNvPr id="1026" name="Picture 2" descr="C:\Users\user\Desktop\Bitmap in Lesson1.cdr.jpg"/>
          <p:cNvPicPr>
            <a:picLocks noChangeAspect="1" noChangeArrowheads="1"/>
          </p:cNvPicPr>
          <p:nvPr/>
        </p:nvPicPr>
        <p:blipFill>
          <a:blip r:embed="rId2" cstate="print"/>
          <a:srcRect/>
          <a:stretch>
            <a:fillRect/>
          </a:stretch>
        </p:blipFill>
        <p:spPr bwMode="auto">
          <a:xfrm>
            <a:off x="746738" y="1981200"/>
            <a:ext cx="7559062" cy="4724700"/>
          </a:xfrm>
          <a:prstGeom prst="rect">
            <a:avLst/>
          </a:prstGeom>
          <a:noFill/>
          <a:ln w="57150">
            <a:solidFill>
              <a:srgbClr val="FFC000"/>
            </a:solidFill>
          </a:ln>
        </p:spPr>
      </p:pic>
    </p:spTree>
    <p:extLst>
      <p:ext uri="{BB962C8B-B14F-4D97-AF65-F5344CB8AC3E}">
        <p14:creationId xmlns:p14="http://schemas.microsoft.com/office/powerpoint/2010/main" xmlns=""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2514600"/>
            <a:ext cx="8991600" cy="2743200"/>
          </a:xfrm>
          <a:prstGeom prst="rect">
            <a:avLst/>
          </a:prstGeom>
          <a:gradFill flip="none" rotWithShape="1">
            <a:gsLst>
              <a:gs pos="0">
                <a:schemeClr val="bg2">
                  <a:lumMod val="75000"/>
                  <a:tint val="66000"/>
                  <a:satMod val="160000"/>
                </a:schemeClr>
              </a:gs>
              <a:gs pos="50000">
                <a:schemeClr val="bg2">
                  <a:lumMod val="75000"/>
                  <a:tint val="44500"/>
                  <a:satMod val="160000"/>
                </a:schemeClr>
              </a:gs>
              <a:gs pos="100000">
                <a:schemeClr val="bg2">
                  <a:lumMod val="75000"/>
                  <a:tint val="23500"/>
                  <a:satMod val="160000"/>
                </a:schemeClr>
              </a:gs>
            </a:gsLst>
            <a:lin ang="8100000" scaled="1"/>
            <a:tileRect/>
          </a:gra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Teachings of the Fathers of the Church </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76200" y="3581400"/>
            <a:ext cx="8991600" cy="914400"/>
          </a:xfrm>
        </p:spPr>
        <p:txBody>
          <a:bodyPr>
            <a:noAutofit/>
          </a:bodyPr>
          <a:lstStyle/>
          <a:p>
            <a:pPr algn="ctr">
              <a:buNone/>
            </a:pPr>
            <a:r>
              <a:rPr lang="en-US" sz="3000" dirty="0">
                <a:solidFill>
                  <a:schemeClr val="tx1"/>
                </a:solidFill>
                <a:latin typeface="Arial Narrow" pitchFamily="34" charset="0"/>
                <a:cs typeface="Times New Roman" pitchFamily="18" charset="0"/>
              </a:rPr>
              <a:t>Hardly there is a single human race who will never pray and chant grateful hymns to God, the creator of the universe in the name of the crucified Jesus. (St. Justin).</a:t>
            </a:r>
          </a:p>
        </p:txBody>
      </p:sp>
      <p:sp>
        <p:nvSpPr>
          <p:cNvPr id="16" name="Sun 15"/>
          <p:cNvSpPr/>
          <p:nvPr/>
        </p:nvSpPr>
        <p:spPr>
          <a:xfrm>
            <a:off x="4114800" y="52578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1600200"/>
            <a:ext cx="914400" cy="914400"/>
          </a:xfrm>
          <a:prstGeom prst="sun">
            <a:avLst>
              <a:gd name="adj" fmla="val 25000"/>
            </a:avLst>
          </a:prstGeom>
          <a:solidFill>
            <a:srgbClr val="FFFF0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066800"/>
            <a:ext cx="9144000" cy="53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914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Questions</a:t>
            </a:r>
          </a:p>
        </p:txBody>
      </p:sp>
      <p:sp>
        <p:nvSpPr>
          <p:cNvPr id="5" name="Content Placeholder 2"/>
          <p:cNvSpPr>
            <a:spLocks noGrp="1"/>
          </p:cNvSpPr>
          <p:nvPr>
            <p:ph idx="1"/>
          </p:nvPr>
        </p:nvSpPr>
        <p:spPr>
          <a:xfrm>
            <a:off x="457200" y="1905000"/>
            <a:ext cx="8382000" cy="1447800"/>
          </a:xfrm>
        </p:spPr>
        <p:txBody>
          <a:bodyPr>
            <a:noAutofit/>
          </a:bodyPr>
          <a:lstStyle/>
          <a:p>
            <a:pPr marL="347663" indent="-347663" algn="just">
              <a:buNone/>
            </a:pPr>
            <a:r>
              <a:rPr lang="en-US" sz="3000" dirty="0">
                <a:solidFill>
                  <a:schemeClr val="tx1"/>
                </a:solidFill>
                <a:latin typeface="Arial Narrow" pitchFamily="34" charset="0"/>
                <a:cs typeface="Times New Roman" pitchFamily="18" charset="0"/>
              </a:rPr>
              <a:t>1.	What do you know about the liturgical rites prevalent in the olden days?</a:t>
            </a:r>
          </a:p>
          <a:p>
            <a:pPr marL="347663" indent="-347663" algn="just">
              <a:buNone/>
            </a:pPr>
            <a:r>
              <a:rPr lang="en-US" sz="3000" dirty="0">
                <a:solidFill>
                  <a:schemeClr val="tx1"/>
                </a:solidFill>
                <a:latin typeface="Arial Narrow" pitchFamily="34" charset="0"/>
                <a:cs typeface="Times New Roman" pitchFamily="18" charset="0"/>
              </a:rPr>
              <a:t>2.	Christian adoration is a sharing in the adoration of Jesus. Explain.</a:t>
            </a:r>
          </a:p>
          <a:p>
            <a:pPr marL="347663" indent="-347663" algn="just">
              <a:buNone/>
            </a:pPr>
            <a:r>
              <a:rPr lang="en-US" sz="3000" dirty="0">
                <a:solidFill>
                  <a:schemeClr val="tx1"/>
                </a:solidFill>
                <a:latin typeface="Arial Narrow" pitchFamily="34" charset="0"/>
                <a:cs typeface="Times New Roman" pitchFamily="18" charset="0"/>
              </a:rPr>
              <a:t>3.	The Jews were a worshipping community. Elucidate.</a:t>
            </a:r>
          </a:p>
          <a:p>
            <a:pPr marL="347663" indent="-347663" algn="just">
              <a:buNone/>
            </a:pPr>
            <a:r>
              <a:rPr lang="en-US" sz="3000" dirty="0">
                <a:solidFill>
                  <a:schemeClr val="tx1"/>
                </a:solidFill>
                <a:latin typeface="Arial Narrow" pitchFamily="34" charset="0"/>
                <a:cs typeface="Times New Roman" pitchFamily="18" charset="0"/>
              </a:rPr>
              <a:t>4.	How should we offer worship in spirit and truth as taught by Jesus?</a:t>
            </a:r>
          </a:p>
          <a:p>
            <a:pPr marL="347663" indent="-347663" algn="just">
              <a:buNone/>
            </a:pPr>
            <a:r>
              <a:rPr lang="en-US" sz="3000" dirty="0">
                <a:solidFill>
                  <a:schemeClr val="tx1"/>
                </a:solidFill>
                <a:latin typeface="Arial Narrow" pitchFamily="34" charset="0"/>
                <a:cs typeface="Times New Roman" pitchFamily="18" charset="0"/>
              </a:rPr>
              <a:t>5.	What is liturgy? List out the different elements of liturgy.</a:t>
            </a:r>
          </a:p>
        </p:txBody>
      </p:sp>
      <p:sp>
        <p:nvSpPr>
          <p:cNvPr id="7" name="Rectangle 6"/>
          <p:cNvSpPr/>
          <p:nvPr/>
        </p:nvSpPr>
        <p:spPr>
          <a:xfrm>
            <a:off x="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6400800" y="1295400"/>
            <a:ext cx="2743200" cy="152400"/>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0" y="6400800"/>
            <a:ext cx="9144000" cy="152401"/>
            <a:chOff x="0" y="6553198"/>
            <a:chExt cx="9144000" cy="152401"/>
          </a:xfrm>
        </p:grpSpPr>
        <p:sp>
          <p:nvSpPr>
            <p:cNvPr id="6" name="Rectangle 5"/>
            <p:cNvSpPr/>
            <p:nvPr/>
          </p:nvSpPr>
          <p:spPr>
            <a:xfrm>
              <a:off x="0" y="6553198"/>
              <a:ext cx="4572000" cy="152401"/>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rot="10800000">
              <a:off x="4572000" y="6553199"/>
              <a:ext cx="4572000" cy="152399"/>
            </a:xfrm>
            <a:prstGeom prst="rect">
              <a:avLst/>
            </a:prstGeom>
            <a:gradFill flip="none" rotWithShape="1">
              <a:gsLst>
                <a:gs pos="0">
                  <a:srgbClr val="FF9900"/>
                </a:gs>
                <a:gs pos="50000">
                  <a:srgbClr val="FFFF00">
                    <a:tint val="44500"/>
                    <a:satMod val="160000"/>
                  </a:srgbClr>
                </a:gs>
                <a:gs pos="100000">
                  <a:srgbClr val="FFFF00">
                    <a:tint val="23500"/>
                    <a:satMod val="16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Cooper Std Black" pitchFamily="18"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3962400" y="381000"/>
            <a:ext cx="4953000" cy="2569934"/>
          </a:xfrm>
          <a:prstGeom prst="rect">
            <a:avLst/>
          </a:prstGeom>
          <a:noFill/>
        </p:spPr>
        <p:txBody>
          <a:bodyPr wrap="square" rtlCol="0">
            <a:spAutoFit/>
          </a:bodyPr>
          <a:lstStyle/>
          <a:p>
            <a:pPr algn="just"/>
            <a:r>
              <a:rPr lang="en-US" sz="2300" dirty="0">
                <a:latin typeface="Arial Narrow" pitchFamily="34" charset="0"/>
                <a:cs typeface="Times New Roman" pitchFamily="18" charset="0"/>
              </a:rPr>
              <a:t>	One day, Jesus was conversing with a Samaritan woman by Jacob's well. Casting divine light into the innermost recesses of her heart, he invited her to the path of salvation. It was then, she asked him about the worship of God, the very source of experiential salvation:</a:t>
            </a:r>
            <a:endParaRPr lang="en-US" sz="2300" dirty="0">
              <a:solidFill>
                <a:srgbClr val="FF00FF"/>
              </a:solidFill>
              <a:latin typeface="Arial Narrow" pitchFamily="34" charset="0"/>
              <a:cs typeface="Times New Roman" pitchFamily="18" charset="0"/>
            </a:endParaRPr>
          </a:p>
        </p:txBody>
      </p:sp>
      <p:pic>
        <p:nvPicPr>
          <p:cNvPr id="5" name="Picture 4" descr="http://themasterstable.files.wordpress.com/2008/04/woman_at_the_well.jpg"/>
          <p:cNvPicPr/>
          <p:nvPr/>
        </p:nvPicPr>
        <p:blipFill>
          <a:blip r:embed="rId2" cstate="print"/>
          <a:srcRect/>
          <a:stretch>
            <a:fillRect/>
          </a:stretch>
        </p:blipFill>
        <p:spPr bwMode="auto">
          <a:xfrm>
            <a:off x="304800" y="228600"/>
            <a:ext cx="3429000" cy="2755446"/>
          </a:xfrm>
          <a:prstGeom prst="rect">
            <a:avLst/>
          </a:prstGeom>
          <a:ln w="38100">
            <a:solidFill>
              <a:srgbClr val="FFC000"/>
            </a:solidFill>
          </a:ln>
          <a:effectLst/>
        </p:spPr>
      </p:pic>
      <p:sp>
        <p:nvSpPr>
          <p:cNvPr id="6" name="TextBox 5"/>
          <p:cNvSpPr txBox="1"/>
          <p:nvPr/>
        </p:nvSpPr>
        <p:spPr>
          <a:xfrm>
            <a:off x="228600" y="3048000"/>
            <a:ext cx="8686800" cy="3631763"/>
          </a:xfrm>
          <a:prstGeom prst="rect">
            <a:avLst/>
          </a:prstGeom>
          <a:noFill/>
        </p:spPr>
        <p:txBody>
          <a:bodyPr wrap="square" rtlCol="0">
            <a:spAutoFit/>
          </a:bodyPr>
          <a:lstStyle/>
          <a:p>
            <a:pPr algn="just"/>
            <a:r>
              <a:rPr lang="en-US" sz="2300" dirty="0">
                <a:latin typeface="Arial Narrow" pitchFamily="34" charset="0"/>
                <a:cs typeface="Times New Roman" pitchFamily="18" charset="0"/>
              </a:rPr>
              <a:t>	</a:t>
            </a:r>
            <a:r>
              <a:rPr lang="en-US" sz="2300" dirty="0">
                <a:solidFill>
                  <a:srgbClr val="FF00FF"/>
                </a:solidFill>
                <a:latin typeface="Arial Narrow" pitchFamily="34" charset="0"/>
                <a:cs typeface="Times New Roman" pitchFamily="18" charset="0"/>
              </a:rPr>
              <a:t>"Sir, I see that you are a prophet. Our ancestors worshipped on this mountain, but you say that the place where people must worship is in Jerusalem". Jesus said to her, "Woman, believe me, the hour is coming when you will worship the Father neither on this mountain nor in Jerusalem. But the hour is coming and is now here, when the true worshippers will worship the Father in spirit and truth for the Father seeks such as these to worship him. </a:t>
            </a:r>
            <a:r>
              <a:rPr lang="en-US" sz="2300" dirty="0">
                <a:latin typeface="Arial Narrow" pitchFamily="34" charset="0"/>
                <a:cs typeface="Times New Roman" pitchFamily="18" charset="0"/>
              </a:rPr>
              <a:t>(Jn. 4:19-20,23). Jesus was, in fact, referring here to the worship of God yet to be fulfilled through him. The true form of worship was the sacrifice on Mount Calvary offered by Jesus dedicating himself to the eternal Father. The active participation in this sacrifice is real worship, no matter, wherever it is offered.</a:t>
            </a:r>
            <a:endParaRPr lang="en-US" sz="2300" dirty="0">
              <a:solidFill>
                <a:srgbClr val="FF00FF"/>
              </a:solidFill>
              <a:latin typeface="Arial Narrow" pitchFamily="34" charset="0"/>
              <a:cs typeface="Times New Roman" pitchFamily="18" charset="0"/>
            </a:endParaRP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52400" y="1103055"/>
            <a:ext cx="5791200" cy="2923877"/>
          </a:xfrm>
          <a:prstGeom prst="rect">
            <a:avLst/>
          </a:prstGeom>
          <a:noFill/>
        </p:spPr>
        <p:txBody>
          <a:bodyPr wrap="square" rtlCol="0">
            <a:spAutoFit/>
          </a:bodyPr>
          <a:lstStyle/>
          <a:p>
            <a:pPr algn="just"/>
            <a:r>
              <a:rPr lang="en-US" sz="2250" dirty="0">
                <a:latin typeface="Arial Narrow" pitchFamily="34" charset="0"/>
                <a:cs typeface="Times New Roman" pitchFamily="18" charset="0"/>
              </a:rPr>
              <a:t>	 The worship of God is as old as the history of mankind. In the olden days, man worshipped anything and everything that was beyond his wit and might, and hence he worshipped the sun, the moon, the snake, the natural elements etc. His awe and wonder at them led him to worship them. The basic motive of this worship was to escape from their wrath and get </a:t>
            </a:r>
            <a:r>
              <a:rPr lang="en-US" sz="2250" dirty="0" err="1">
                <a:latin typeface="Arial Narrow" pitchFamily="34" charset="0"/>
                <a:cs typeface="Times New Roman" pitchFamily="18" charset="0"/>
              </a:rPr>
              <a:t>favours</a:t>
            </a:r>
            <a:r>
              <a:rPr lang="en-US" sz="2250" dirty="0">
                <a:latin typeface="Arial Narrow" pitchFamily="34" charset="0"/>
                <a:cs typeface="Times New Roman" pitchFamily="18" charset="0"/>
              </a:rPr>
              <a:t> from them .</a:t>
            </a:r>
            <a:endParaRPr lang="en-US" sz="2250" dirty="0">
              <a:solidFill>
                <a:srgbClr val="FF00FF"/>
              </a:solidFill>
              <a:latin typeface="Arial Narrow" pitchFamily="34" charset="0"/>
              <a:cs typeface="Times New Roman" pitchFamily="18" charset="0"/>
            </a:endParaRPr>
          </a:p>
        </p:txBody>
      </p:sp>
      <p:sp>
        <p:nvSpPr>
          <p:cNvPr id="4" name="TextBox 3"/>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MAN, THE WORSHIPPER</a:t>
            </a:r>
            <a:endParaRPr lang="en-US" sz="3500" b="1" dirty="0">
              <a:latin typeface="Cooper Std Black" pitchFamily="18" charset="0"/>
              <a:cs typeface="Times New Roman" pitchFamily="18" charset="0"/>
            </a:endParaRPr>
          </a:p>
        </p:txBody>
      </p:sp>
      <p:sp>
        <p:nvSpPr>
          <p:cNvPr id="5" name="TextBox 4"/>
          <p:cNvSpPr txBox="1"/>
          <p:nvPr/>
        </p:nvSpPr>
        <p:spPr>
          <a:xfrm>
            <a:off x="228600" y="3846255"/>
            <a:ext cx="8686800" cy="2923877"/>
          </a:xfrm>
          <a:prstGeom prst="rect">
            <a:avLst/>
          </a:prstGeom>
          <a:noFill/>
        </p:spPr>
        <p:txBody>
          <a:bodyPr wrap="square" rtlCol="0">
            <a:spAutoFit/>
          </a:bodyPr>
          <a:lstStyle/>
          <a:p>
            <a:pPr algn="just"/>
            <a:r>
              <a:rPr lang="en-US" sz="2250" dirty="0">
                <a:solidFill>
                  <a:srgbClr val="00B0F0"/>
                </a:solidFill>
                <a:latin typeface="Arial Narrow" pitchFamily="34" charset="0"/>
                <a:cs typeface="Times New Roman" pitchFamily="18" charset="0"/>
              </a:rPr>
              <a:t>	</a:t>
            </a:r>
            <a:r>
              <a:rPr lang="en-US" sz="2250" dirty="0">
                <a:latin typeface="Arial Narrow" pitchFamily="34" charset="0"/>
                <a:cs typeface="Times New Roman" pitchFamily="18" charset="0"/>
              </a:rPr>
              <a:t>The intelligent man, during the process of worshipping the natural powers, probed deep and reached at the omnipotent source that has been imparting might and power to all the natural objects. He addressed this supreme power as God and began worshipping Him and ceased to worship the natural elements. The mode of worship varies depending on the traditional, regional and socio-cultural practices of the people across the globe. </a:t>
            </a:r>
            <a:r>
              <a:rPr lang="en-US" sz="2250" dirty="0">
                <a:solidFill>
                  <a:srgbClr val="FF00FF"/>
                </a:solidFill>
                <a:latin typeface="Arial Narrow" pitchFamily="34" charset="0"/>
                <a:cs typeface="Times New Roman" pitchFamily="18" charset="0"/>
              </a:rPr>
              <a:t>Even then the basic tenet of worship was oblation. From time immemorial, man, as a symbolic offering of himself, went on offering flowers, fruits, birds and animals.</a:t>
            </a:r>
          </a:p>
        </p:txBody>
      </p:sp>
      <p:pic>
        <p:nvPicPr>
          <p:cNvPr id="2050" name="Picture 2" descr="C:\Users\user\Desktop\Bitmap in Lesson1.cdr.jpg"/>
          <p:cNvPicPr>
            <a:picLocks noChangeAspect="1" noChangeArrowheads="1"/>
          </p:cNvPicPr>
          <p:nvPr/>
        </p:nvPicPr>
        <p:blipFill>
          <a:blip r:embed="rId2" cstate="print"/>
          <a:srcRect/>
          <a:stretch>
            <a:fillRect/>
          </a:stretch>
        </p:blipFill>
        <p:spPr bwMode="auto">
          <a:xfrm>
            <a:off x="5943600" y="1295400"/>
            <a:ext cx="3124200" cy="2209800"/>
          </a:xfrm>
          <a:prstGeom prst="rect">
            <a:avLst/>
          </a:prstGeom>
          <a:noFill/>
          <a:ln w="38100">
            <a:solidFill>
              <a:srgbClr val="FFC0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5105400" y="685800"/>
            <a:ext cx="3886200" cy="5486400"/>
          </a:xfrm>
          <a:prstGeom prst="rect">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81000" y="304800"/>
            <a:ext cx="4343400" cy="4339650"/>
          </a:xfrm>
          <a:prstGeom prst="rect">
            <a:avLst/>
          </a:prstGeom>
          <a:noFill/>
        </p:spPr>
        <p:txBody>
          <a:bodyPr wrap="square" rtlCol="0">
            <a:spAutoFit/>
          </a:bodyPr>
          <a:lstStyle/>
          <a:p>
            <a:pPr algn="just"/>
            <a:r>
              <a:rPr lang="en-US" sz="2300" dirty="0">
                <a:latin typeface="Arial Narrow" pitchFamily="34" charset="0"/>
                <a:cs typeface="Times New Roman" pitchFamily="18" charset="0"/>
              </a:rPr>
              <a:t>	Man, who has been created in the true image of God and inspired by the latent  God-orientation in him, was instinctively led to worship Him. He will reach God through this instinct, unaided by any external agent.. And hence, St. Augustine said, </a:t>
            </a:r>
            <a:r>
              <a:rPr lang="en-US" sz="2300" dirty="0">
                <a:solidFill>
                  <a:srgbClr val="00B0F0"/>
                </a:solidFill>
                <a:latin typeface="Arial Narrow" pitchFamily="34" charset="0"/>
                <a:cs typeface="Times New Roman" pitchFamily="18" charset="0"/>
              </a:rPr>
              <a:t>"God, you have created man for yourself ; until he reaches you, his soul will not be at ease".</a:t>
            </a:r>
            <a:r>
              <a:rPr lang="en-US" sz="2300" dirty="0">
                <a:latin typeface="Arial Narrow" pitchFamily="34" charset="0"/>
                <a:cs typeface="Times New Roman" pitchFamily="18" charset="0"/>
              </a:rPr>
              <a:t> Yes, man's life becomes meaningful only when it merges with God.</a:t>
            </a:r>
          </a:p>
        </p:txBody>
      </p:sp>
      <p:pic>
        <p:nvPicPr>
          <p:cNvPr id="3074" name="Picture 2" descr="C:\Users\user\Desktop\Bitmap in Lesson1.cdr.jpg"/>
          <p:cNvPicPr>
            <a:picLocks noChangeAspect="1" noChangeArrowheads="1"/>
          </p:cNvPicPr>
          <p:nvPr/>
        </p:nvPicPr>
        <p:blipFill>
          <a:blip r:embed="rId2" cstate="print"/>
          <a:srcRect/>
          <a:stretch>
            <a:fillRect/>
          </a:stretch>
        </p:blipFill>
        <p:spPr bwMode="auto">
          <a:xfrm>
            <a:off x="328913" y="4648200"/>
            <a:ext cx="4395487" cy="2133600"/>
          </a:xfrm>
          <a:prstGeom prst="rect">
            <a:avLst/>
          </a:prstGeom>
          <a:noFill/>
          <a:ln w="38100">
            <a:solidFill>
              <a:srgbClr val="FFC000"/>
            </a:solidFill>
          </a:ln>
        </p:spPr>
      </p:pic>
      <p:sp>
        <p:nvSpPr>
          <p:cNvPr id="6" name="TextBox 5"/>
          <p:cNvSpPr txBox="1"/>
          <p:nvPr/>
        </p:nvSpPr>
        <p:spPr>
          <a:xfrm>
            <a:off x="5334000" y="1295400"/>
            <a:ext cx="3429000" cy="4170372"/>
          </a:xfrm>
          <a:prstGeom prst="rect">
            <a:avLst/>
          </a:prstGeom>
          <a:noFill/>
        </p:spPr>
        <p:txBody>
          <a:bodyPr wrap="square" rtlCol="0">
            <a:spAutoFit/>
          </a:bodyPr>
          <a:lstStyle/>
          <a:p>
            <a:pPr algn="ctr"/>
            <a:r>
              <a:rPr lang="en-US" sz="3500" b="1" dirty="0">
                <a:solidFill>
                  <a:srgbClr val="FF00FF"/>
                </a:solidFill>
                <a:latin typeface="Cooper Std Black" pitchFamily="18" charset="0"/>
                <a:ea typeface="Tahoma" pitchFamily="34" charset="0"/>
                <a:cs typeface="Times New Roman" pitchFamily="18" charset="0"/>
              </a:rPr>
              <a:t>ACTIVITY -1</a:t>
            </a:r>
          </a:p>
          <a:p>
            <a:pPr algn="ctr"/>
            <a:endParaRPr lang="en-US" sz="2000" b="1" dirty="0">
              <a:solidFill>
                <a:srgbClr val="FF00FF"/>
              </a:solidFill>
              <a:latin typeface="Times New Roman" pitchFamily="18" charset="0"/>
              <a:ea typeface="Tahoma" pitchFamily="34" charset="0"/>
              <a:cs typeface="Times New Roman" pitchFamily="18" charset="0"/>
            </a:endParaRPr>
          </a:p>
          <a:p>
            <a:pPr algn="ctr"/>
            <a:r>
              <a:rPr lang="en-US" sz="3000" dirty="0">
                <a:solidFill>
                  <a:srgbClr val="00B0F0"/>
                </a:solidFill>
                <a:latin typeface="Arial Narrow" pitchFamily="34" charset="0"/>
                <a:ea typeface="Tahoma" pitchFamily="34" charset="0"/>
                <a:cs typeface="Times New Roman" pitchFamily="18" charset="0"/>
              </a:rPr>
              <a:t>Make a collage with </a:t>
            </a:r>
          </a:p>
          <a:p>
            <a:pPr algn="ctr"/>
            <a:r>
              <a:rPr lang="en-US" sz="3000" dirty="0">
                <a:solidFill>
                  <a:srgbClr val="00B0F0"/>
                </a:solidFill>
                <a:latin typeface="Arial Narrow" pitchFamily="34" charset="0"/>
                <a:ea typeface="Tahoma" pitchFamily="34" charset="0"/>
                <a:cs typeface="Times New Roman" pitchFamily="18" charset="0"/>
              </a:rPr>
              <a:t>pictures containing the</a:t>
            </a:r>
          </a:p>
          <a:p>
            <a:pPr algn="ctr"/>
            <a:r>
              <a:rPr lang="en-US" sz="3000" dirty="0">
                <a:solidFill>
                  <a:srgbClr val="00B0F0"/>
                </a:solidFill>
                <a:latin typeface="Arial Narrow" pitchFamily="34" charset="0"/>
                <a:ea typeface="Tahoma" pitchFamily="34" charset="0"/>
                <a:cs typeface="Times New Roman" pitchFamily="18" charset="0"/>
              </a:rPr>
              <a:t>different modes of </a:t>
            </a:r>
          </a:p>
          <a:p>
            <a:pPr algn="ctr"/>
            <a:r>
              <a:rPr lang="en-US" sz="3000" dirty="0">
                <a:solidFill>
                  <a:srgbClr val="00B0F0"/>
                </a:solidFill>
                <a:latin typeface="Arial Narrow" pitchFamily="34" charset="0"/>
                <a:ea typeface="Tahoma" pitchFamily="34" charset="0"/>
                <a:cs typeface="Times New Roman" pitchFamily="18" charset="0"/>
              </a:rPr>
              <a:t>worship of the various </a:t>
            </a:r>
          </a:p>
          <a:p>
            <a:pPr algn="ctr"/>
            <a:r>
              <a:rPr lang="en-US" sz="3000" dirty="0">
                <a:solidFill>
                  <a:srgbClr val="00B0F0"/>
                </a:solidFill>
                <a:latin typeface="Arial Narrow" pitchFamily="34" charset="0"/>
                <a:ea typeface="Tahoma" pitchFamily="34" charset="0"/>
                <a:cs typeface="Times New Roman" pitchFamily="18" charset="0"/>
              </a:rPr>
              <a:t>religions and explain </a:t>
            </a:r>
          </a:p>
          <a:p>
            <a:pPr algn="ctr"/>
            <a:r>
              <a:rPr lang="en-US" sz="3000" dirty="0">
                <a:solidFill>
                  <a:srgbClr val="00B0F0"/>
                </a:solidFill>
                <a:latin typeface="Arial Narrow" pitchFamily="34" charset="0"/>
                <a:ea typeface="Tahoma" pitchFamily="34" charset="0"/>
                <a:cs typeface="Times New Roman" pitchFamily="18" charset="0"/>
              </a:rPr>
              <a:t>them before the </a:t>
            </a:r>
          </a:p>
          <a:p>
            <a:pPr algn="ctr"/>
            <a:r>
              <a:rPr lang="en-US" sz="3000" dirty="0">
                <a:solidFill>
                  <a:srgbClr val="00B0F0"/>
                </a:solidFill>
                <a:latin typeface="Arial Narrow" pitchFamily="34" charset="0"/>
                <a:ea typeface="Tahoma" pitchFamily="34" charset="0"/>
                <a:cs typeface="Times New Roman" pitchFamily="18" charset="0"/>
              </a:rPr>
              <a:t>group. </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7"/>
          <p:cNvSpPr/>
          <p:nvPr/>
        </p:nvSpPr>
        <p:spPr>
          <a:xfrm>
            <a:off x="4876800" y="1600200"/>
            <a:ext cx="3962400" cy="4572000"/>
          </a:xfrm>
          <a:prstGeom prst="rect">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228600" y="1678662"/>
            <a:ext cx="4419600" cy="4493538"/>
          </a:xfrm>
          <a:prstGeom prst="rect">
            <a:avLst/>
          </a:prstGeom>
          <a:noFill/>
        </p:spPr>
        <p:txBody>
          <a:bodyPr wrap="square" rtlCol="0">
            <a:spAutoFit/>
          </a:bodyPr>
          <a:lstStyle/>
          <a:p>
            <a:pPr algn="just"/>
            <a:r>
              <a:rPr lang="en-US" sz="2600" dirty="0">
                <a:latin typeface="Arial Narrow" pitchFamily="34" charset="0"/>
                <a:cs typeface="Times New Roman" pitchFamily="18" charset="0"/>
              </a:rPr>
              <a:t>	 All religions give due importance to the worship of God despite their variations in mode and manner. Whereas Hindus offer </a:t>
            </a:r>
            <a:r>
              <a:rPr lang="en-US" sz="2600" dirty="0" err="1">
                <a:latin typeface="Arial Narrow" pitchFamily="34" charset="0"/>
                <a:cs typeface="Times New Roman" pitchFamily="18" charset="0"/>
              </a:rPr>
              <a:t>pujas</a:t>
            </a:r>
            <a:r>
              <a:rPr lang="en-US" sz="2600" dirty="0">
                <a:latin typeface="Arial Narrow" pitchFamily="34" charset="0"/>
                <a:cs typeface="Times New Roman" pitchFamily="18" charset="0"/>
              </a:rPr>
              <a:t> in front of the statues of gods and goddesses, Muslims resort to prayers and hymns recited aloud in addition to fasting and alms-giving. Similarly, </a:t>
            </a:r>
            <a:r>
              <a:rPr lang="en-US" sz="2600" dirty="0" err="1">
                <a:latin typeface="Arial Narrow" pitchFamily="34" charset="0"/>
                <a:cs typeface="Times New Roman" pitchFamily="18" charset="0"/>
              </a:rPr>
              <a:t>Jains</a:t>
            </a:r>
            <a:r>
              <a:rPr lang="en-US" sz="2600" dirty="0">
                <a:latin typeface="Arial Narrow" pitchFamily="34" charset="0"/>
                <a:cs typeface="Times New Roman" pitchFamily="18" charset="0"/>
              </a:rPr>
              <a:t> and Buddhists have their own peculiar methods of adoration.</a:t>
            </a:r>
          </a:p>
        </p:txBody>
      </p:sp>
      <p:sp>
        <p:nvSpPr>
          <p:cNvPr id="3" name="TextBox 2"/>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WORSHIP OF GOD IN DIFFERENT RELIGIONS</a:t>
            </a:r>
          </a:p>
        </p:txBody>
      </p:sp>
      <p:sp>
        <p:nvSpPr>
          <p:cNvPr id="6" name="TextBox 5"/>
          <p:cNvSpPr txBox="1"/>
          <p:nvPr/>
        </p:nvSpPr>
        <p:spPr>
          <a:xfrm>
            <a:off x="5181600" y="1676400"/>
            <a:ext cx="3429000" cy="4401205"/>
          </a:xfrm>
          <a:prstGeom prst="rect">
            <a:avLst/>
          </a:prstGeom>
          <a:noFill/>
        </p:spPr>
        <p:txBody>
          <a:bodyPr wrap="square" rtlCol="0">
            <a:spAutoFit/>
          </a:bodyPr>
          <a:lstStyle/>
          <a:p>
            <a:pPr algn="ctr"/>
            <a:r>
              <a:rPr lang="en-US" sz="3500" b="1" dirty="0">
                <a:solidFill>
                  <a:srgbClr val="FF00FF"/>
                </a:solidFill>
                <a:latin typeface="Cooper Std Black" pitchFamily="18" charset="0"/>
                <a:ea typeface="Tahoma" pitchFamily="34" charset="0"/>
                <a:cs typeface="Times New Roman" pitchFamily="18" charset="0"/>
              </a:rPr>
              <a:t>ACTIVITY -2</a:t>
            </a:r>
          </a:p>
          <a:p>
            <a:pPr algn="ctr"/>
            <a:endParaRPr lang="en-US" sz="2000" b="1" dirty="0">
              <a:latin typeface="Times New Roman" pitchFamily="18" charset="0"/>
              <a:ea typeface="Tahoma" pitchFamily="34" charset="0"/>
              <a:cs typeface="Times New Roman" pitchFamily="18" charset="0"/>
            </a:endParaRPr>
          </a:p>
          <a:p>
            <a:pPr algn="ctr"/>
            <a:r>
              <a:rPr lang="en-US" sz="2500" dirty="0">
                <a:solidFill>
                  <a:srgbClr val="00B0F0"/>
                </a:solidFill>
                <a:latin typeface="Arial Narrow" pitchFamily="34" charset="0"/>
                <a:ea typeface="Tahoma" pitchFamily="34" charset="0"/>
                <a:cs typeface="Times New Roman" pitchFamily="18" charset="0"/>
              </a:rPr>
              <a:t>Group the students </a:t>
            </a:r>
          </a:p>
          <a:p>
            <a:pPr algn="ctr"/>
            <a:r>
              <a:rPr lang="en-US" sz="2500" dirty="0">
                <a:solidFill>
                  <a:srgbClr val="00B0F0"/>
                </a:solidFill>
                <a:latin typeface="Arial Narrow" pitchFamily="34" charset="0"/>
                <a:ea typeface="Tahoma" pitchFamily="34" charset="0"/>
                <a:cs typeface="Times New Roman" pitchFamily="18" charset="0"/>
              </a:rPr>
              <a:t>into four and ask them to </a:t>
            </a:r>
          </a:p>
          <a:p>
            <a:pPr algn="ctr"/>
            <a:r>
              <a:rPr lang="en-US" sz="2500" dirty="0">
                <a:solidFill>
                  <a:srgbClr val="00B0F0"/>
                </a:solidFill>
                <a:latin typeface="Arial Narrow" pitchFamily="34" charset="0"/>
                <a:ea typeface="Tahoma" pitchFamily="34" charset="0"/>
                <a:cs typeface="Times New Roman" pitchFamily="18" charset="0"/>
              </a:rPr>
              <a:t>make a paper report, with </a:t>
            </a:r>
          </a:p>
          <a:p>
            <a:pPr algn="ctr"/>
            <a:r>
              <a:rPr lang="en-US" sz="2500" dirty="0">
                <a:solidFill>
                  <a:srgbClr val="00B0F0"/>
                </a:solidFill>
                <a:latin typeface="Arial Narrow" pitchFamily="34" charset="0"/>
                <a:ea typeface="Tahoma" pitchFamily="34" charset="0"/>
                <a:cs typeface="Times New Roman" pitchFamily="18" charset="0"/>
              </a:rPr>
              <a:t>a proper title, presenting </a:t>
            </a:r>
          </a:p>
          <a:p>
            <a:pPr algn="ctr"/>
            <a:r>
              <a:rPr lang="en-US" sz="2500" dirty="0">
                <a:solidFill>
                  <a:srgbClr val="00B0F0"/>
                </a:solidFill>
                <a:latin typeface="Arial Narrow" pitchFamily="34" charset="0"/>
                <a:ea typeface="Tahoma" pitchFamily="34" charset="0"/>
                <a:cs typeface="Times New Roman" pitchFamily="18" charset="0"/>
              </a:rPr>
              <a:t>the God who comes in </a:t>
            </a:r>
          </a:p>
          <a:p>
            <a:pPr algn="ctr"/>
            <a:r>
              <a:rPr lang="en-US" sz="2500" dirty="0">
                <a:solidFill>
                  <a:srgbClr val="00B0F0"/>
                </a:solidFill>
                <a:latin typeface="Arial Narrow" pitchFamily="34" charset="0"/>
                <a:ea typeface="Tahoma" pitchFamily="34" charset="0"/>
                <a:cs typeface="Times New Roman" pitchFamily="18" charset="0"/>
              </a:rPr>
              <a:t>search of man, based on the Bible passages: Gen. 12:1-9; 18:1-15; 28:10-22; </a:t>
            </a:r>
          </a:p>
          <a:p>
            <a:pPr algn="ctr"/>
            <a:r>
              <a:rPr lang="en-US" sz="2500" dirty="0">
                <a:solidFill>
                  <a:srgbClr val="00B0F0"/>
                </a:solidFill>
                <a:latin typeface="Arial Narrow" pitchFamily="34" charset="0"/>
                <a:ea typeface="Tahoma" pitchFamily="34" charset="0"/>
                <a:cs typeface="Times New Roman" pitchFamily="18" charset="0"/>
              </a:rPr>
              <a:t>Ex. 3: 1-18</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152400"/>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WORSHIP OF GOD IN THE OLD TESTAMENT</a:t>
            </a:r>
            <a:endParaRPr lang="en-US" sz="3500" b="1" dirty="0">
              <a:latin typeface="Cooper Std Black" pitchFamily="18" charset="0"/>
              <a:cs typeface="Times New Roman" pitchFamily="18" charset="0"/>
            </a:endParaRPr>
          </a:p>
        </p:txBody>
      </p:sp>
      <p:sp>
        <p:nvSpPr>
          <p:cNvPr id="7" name="TextBox 6"/>
          <p:cNvSpPr txBox="1"/>
          <p:nvPr/>
        </p:nvSpPr>
        <p:spPr>
          <a:xfrm>
            <a:off x="152400" y="1219200"/>
            <a:ext cx="6705600" cy="1708160"/>
          </a:xfrm>
          <a:prstGeom prst="rect">
            <a:avLst/>
          </a:prstGeom>
          <a:noFill/>
        </p:spPr>
        <p:txBody>
          <a:bodyPr wrap="square" rtlCol="0">
            <a:spAutoFit/>
          </a:bodyPr>
          <a:lstStyle/>
          <a:p>
            <a:pPr algn="just"/>
            <a:r>
              <a:rPr lang="en-US" sz="2100" dirty="0">
                <a:latin typeface="Arial Narrow" pitchFamily="34" charset="0"/>
                <a:cs typeface="Times New Roman" pitchFamily="18" charset="0"/>
              </a:rPr>
              <a:t>	 The Old Testament pictures God always going in search of man, whereas in other religions, man goes in search of God. They worshipped God, who revealed Himself to the Israelites. </a:t>
            </a:r>
            <a:r>
              <a:rPr lang="en-US" sz="2100" dirty="0">
                <a:solidFill>
                  <a:srgbClr val="FF00FF"/>
                </a:solidFill>
                <a:latin typeface="Arial Narrow" pitchFamily="34" charset="0"/>
                <a:cs typeface="Times New Roman" pitchFamily="18" charset="0"/>
              </a:rPr>
              <a:t>" I am your Lord and God",</a:t>
            </a:r>
            <a:r>
              <a:rPr lang="en-US" sz="2100" dirty="0">
                <a:latin typeface="Arial Narrow" pitchFamily="34" charset="0"/>
                <a:cs typeface="Times New Roman" pitchFamily="18" charset="0"/>
              </a:rPr>
              <a:t> God said, appearing to Abraham, Isaac, and Jacob. The temple in Jerusalem was their place of worship.</a:t>
            </a:r>
            <a:endParaRPr lang="en-US" sz="2100" dirty="0">
              <a:solidFill>
                <a:srgbClr val="00B0F0"/>
              </a:solidFill>
              <a:latin typeface="Arial Narrow" pitchFamily="34" charset="0"/>
              <a:cs typeface="Times New Roman" pitchFamily="18" charset="0"/>
            </a:endParaRPr>
          </a:p>
        </p:txBody>
      </p:sp>
      <p:sp>
        <p:nvSpPr>
          <p:cNvPr id="9" name="TextBox 8"/>
          <p:cNvSpPr txBox="1"/>
          <p:nvPr/>
        </p:nvSpPr>
        <p:spPr>
          <a:xfrm>
            <a:off x="228599" y="2843748"/>
            <a:ext cx="6625771" cy="3970318"/>
          </a:xfrm>
          <a:prstGeom prst="rect">
            <a:avLst/>
          </a:prstGeom>
          <a:noFill/>
        </p:spPr>
        <p:txBody>
          <a:bodyPr wrap="square" rtlCol="0">
            <a:spAutoFit/>
          </a:bodyPr>
          <a:lstStyle/>
          <a:p>
            <a:pPr algn="just"/>
            <a:r>
              <a:rPr lang="en-US" sz="2100" dirty="0">
                <a:latin typeface="Arial Narrow" pitchFamily="34" charset="0"/>
                <a:cs typeface="Times New Roman" pitchFamily="18" charset="0"/>
              </a:rPr>
              <a:t>	 </a:t>
            </a:r>
            <a:r>
              <a:rPr lang="en-US" sz="2100" dirty="0">
                <a:solidFill>
                  <a:srgbClr val="00B0F0"/>
                </a:solidFill>
                <a:latin typeface="Arial Narrow" pitchFamily="34" charset="0"/>
                <a:cs typeface="Times New Roman" pitchFamily="18" charset="0"/>
              </a:rPr>
              <a:t>God released the Israelites from Egyptian bondage with the intention of making them a worshipping community. </a:t>
            </a:r>
            <a:r>
              <a:rPr lang="en-US" sz="2100" dirty="0">
                <a:latin typeface="Arial Narrow" pitchFamily="34" charset="0"/>
                <a:cs typeface="Times New Roman" pitchFamily="18" charset="0"/>
              </a:rPr>
              <a:t>Moses, who came with the message to release the Israelites, said to Pharaoh: </a:t>
            </a:r>
            <a:r>
              <a:rPr lang="en-US" sz="2100" dirty="0">
                <a:solidFill>
                  <a:srgbClr val="FF00FF"/>
                </a:solidFill>
                <a:latin typeface="Arial Narrow" pitchFamily="34" charset="0"/>
                <a:cs typeface="Times New Roman" pitchFamily="18" charset="0"/>
              </a:rPr>
              <a:t>" Let us go on a three-day journey into the wilderness to sacrifice to the Lord, our God </a:t>
            </a:r>
            <a:r>
              <a:rPr lang="en-US" sz="2100" dirty="0">
                <a:latin typeface="Arial Narrow" pitchFamily="34" charset="0"/>
                <a:cs typeface="Times New Roman" pitchFamily="18" charset="0"/>
              </a:rPr>
              <a:t>(Ex.5:3). Having been smothered under the ten plagues, the last and final being the death of the first-borns, Pharaoh understood the power of the Israelites' God and decided to release them from slavery, and said: "Go, worship the Lord as you said" (Ex.12:31). God sealed a covenant with the Israelites on Mount Sinai and made them His own people. The Israelites recognized fully the  power of  God when  they  were  rescued  from  Egyptian  slavery.</a:t>
            </a:r>
            <a:endParaRPr lang="en-US" sz="2100" dirty="0">
              <a:solidFill>
                <a:srgbClr val="FF00FF"/>
              </a:solidFill>
              <a:latin typeface="Arial Narrow" pitchFamily="34" charset="0"/>
              <a:cs typeface="Times New Roman" pitchFamily="18" charset="0"/>
            </a:endParaRPr>
          </a:p>
        </p:txBody>
      </p:sp>
      <p:pic>
        <p:nvPicPr>
          <p:cNvPr id="5122" name="Picture 2" descr="C:\Users\user\Desktop\Bitmap in Page 9-15 (Lesson 1).cdr.jpg"/>
          <p:cNvPicPr>
            <a:picLocks noChangeAspect="1" noChangeArrowheads="1"/>
          </p:cNvPicPr>
          <p:nvPr/>
        </p:nvPicPr>
        <p:blipFill>
          <a:blip r:embed="rId2" cstate="print"/>
          <a:srcRect/>
          <a:stretch>
            <a:fillRect/>
          </a:stretch>
        </p:blipFill>
        <p:spPr bwMode="auto">
          <a:xfrm>
            <a:off x="6934200" y="1371600"/>
            <a:ext cx="2136264" cy="5257800"/>
          </a:xfrm>
          <a:prstGeom prst="rect">
            <a:avLst/>
          </a:prstGeom>
          <a:noFill/>
          <a:ln w="38100">
            <a:solidFill>
              <a:srgbClr val="FFC0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9">
                                            <p:txEl>
                                              <p:pRg st="0" end="0"/>
                                            </p:txEl>
                                          </p:spTgt>
                                        </p:tgtEl>
                                        <p:attrNameLst>
                                          <p:attrName>style.visibility</p:attrName>
                                        </p:attrNameLst>
                                      </p:cBhvr>
                                      <p:to>
                                        <p:strVal val="visible"/>
                                      </p:to>
                                    </p:set>
                                    <p:anim calcmode="lin" valueType="num">
                                      <p:cBhvr>
                                        <p:cTn id="19" dur="500" fill="hold"/>
                                        <p:tgtEl>
                                          <p:spTgt spid="9">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9">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P spid="9"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180737"/>
            <a:ext cx="5562600" cy="6524863"/>
          </a:xfrm>
          <a:prstGeom prst="rect">
            <a:avLst/>
          </a:prstGeom>
          <a:noFill/>
        </p:spPr>
        <p:txBody>
          <a:bodyPr wrap="square" rtlCol="0">
            <a:spAutoFit/>
          </a:bodyPr>
          <a:lstStyle/>
          <a:p>
            <a:pPr algn="just"/>
            <a:r>
              <a:rPr lang="en-US" sz="2200" dirty="0">
                <a:latin typeface="Arial Narrow" pitchFamily="34" charset="0"/>
                <a:cs typeface="Times New Roman" pitchFamily="18" charset="0"/>
              </a:rPr>
              <a:t>	God saved them from enemies during their precarious journey across the desert, provided water from the rock to quench their thirst, and Manna and wild fowls to feed them. They remembered the love of God and worshipped Him in gratitude. </a:t>
            </a:r>
          </a:p>
          <a:p>
            <a:pPr algn="just"/>
            <a:endParaRPr lang="en-US" sz="2200" dirty="0">
              <a:latin typeface="Arial Narrow" pitchFamily="34" charset="0"/>
              <a:cs typeface="Times New Roman" pitchFamily="18" charset="0"/>
            </a:endParaRPr>
          </a:p>
          <a:p>
            <a:pPr algn="just"/>
            <a:r>
              <a:rPr lang="en-US" sz="2200" dirty="0">
                <a:latin typeface="Arial Narrow" pitchFamily="34" charset="0"/>
                <a:cs typeface="Times New Roman" pitchFamily="18" charset="0"/>
              </a:rPr>
              <a:t>	They worshipped God not only in their houses but also in the temple in Jerusalem and synagogues. Different types of sacrifices were offered in the temple in Jerusalem; thanksgiving sacrifice, sacrifice for atonement, sacrifice for penance, burnt offerings, incense offering, grain offerings, to name a few. They assembled in synagogues and praised God reading the Bible and chanting psalms. They used to assemble in houses under the head of the family and chanted psalms, broke bread and shared it with everybody. In short, the life of the Israelites was centered on devotion to God.</a:t>
            </a:r>
            <a:endParaRPr lang="en-US" sz="2200" dirty="0">
              <a:solidFill>
                <a:srgbClr val="FF00FF"/>
              </a:solidFill>
              <a:latin typeface="Arial Narrow" pitchFamily="34" charset="0"/>
              <a:cs typeface="Times New Roman" pitchFamily="18" charset="0"/>
            </a:endParaRPr>
          </a:p>
        </p:txBody>
      </p:sp>
      <p:pic>
        <p:nvPicPr>
          <p:cNvPr id="4098" name="Picture 2" descr="C:\Users\user\Desktop\Bitmap in Lesson1.cdr.jpg"/>
          <p:cNvPicPr>
            <a:picLocks noChangeAspect="1" noChangeArrowheads="1"/>
          </p:cNvPicPr>
          <p:nvPr/>
        </p:nvPicPr>
        <p:blipFill>
          <a:blip r:embed="rId2" cstate="print"/>
          <a:srcRect/>
          <a:stretch>
            <a:fillRect/>
          </a:stretch>
        </p:blipFill>
        <p:spPr bwMode="auto">
          <a:xfrm>
            <a:off x="5791200" y="685800"/>
            <a:ext cx="3276600" cy="2307730"/>
          </a:xfrm>
          <a:prstGeom prst="rect">
            <a:avLst/>
          </a:prstGeom>
          <a:noFill/>
          <a:ln w="38100">
            <a:solidFill>
              <a:srgbClr val="FFC000"/>
            </a:solidFill>
          </a:ln>
        </p:spPr>
      </p:pic>
      <p:pic>
        <p:nvPicPr>
          <p:cNvPr id="4099" name="Picture 3" descr="C:\Users\user\Desktop\Bitmap in Lesson1.cdr.jpg"/>
          <p:cNvPicPr>
            <a:picLocks noChangeAspect="1" noChangeArrowheads="1"/>
          </p:cNvPicPr>
          <p:nvPr/>
        </p:nvPicPr>
        <p:blipFill>
          <a:blip r:embed="rId3" cstate="print"/>
          <a:srcRect/>
          <a:stretch>
            <a:fillRect/>
          </a:stretch>
        </p:blipFill>
        <p:spPr bwMode="auto">
          <a:xfrm>
            <a:off x="5791200" y="3736242"/>
            <a:ext cx="3276600" cy="2435958"/>
          </a:xfrm>
          <a:prstGeom prst="rect">
            <a:avLst/>
          </a:prstGeom>
          <a:noFill/>
          <a:ln w="38100">
            <a:solidFill>
              <a:srgbClr val="FFC0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p:cTn id="13"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WORSHIP WITHOUT THE HEART</a:t>
            </a:r>
          </a:p>
        </p:txBody>
      </p:sp>
      <p:sp>
        <p:nvSpPr>
          <p:cNvPr id="7" name="TextBox 6"/>
          <p:cNvSpPr txBox="1"/>
          <p:nvPr/>
        </p:nvSpPr>
        <p:spPr>
          <a:xfrm>
            <a:off x="304800" y="1219200"/>
            <a:ext cx="5181600" cy="5509200"/>
          </a:xfrm>
          <a:prstGeom prst="rect">
            <a:avLst/>
          </a:prstGeom>
          <a:noFill/>
        </p:spPr>
        <p:txBody>
          <a:bodyPr wrap="square" rtlCol="0">
            <a:spAutoFit/>
          </a:bodyPr>
          <a:lstStyle/>
          <a:p>
            <a:pPr algn="just"/>
            <a:r>
              <a:rPr lang="en-US" sz="2200" dirty="0">
                <a:latin typeface="Arial Narrow" pitchFamily="34" charset="0"/>
                <a:cs typeface="Times New Roman" pitchFamily="18" charset="0"/>
              </a:rPr>
              <a:t>	 In the course of time the worship practiced by Israelites dwindled into mere external formalities. They believed that by executing the external formalities they could attain holiness. They forgot that the external formalities ought to be signs of inner holiness; and, consequently, God refused to accept their sacrifices and worship. The Lord said:</a:t>
            </a:r>
            <a:r>
              <a:rPr lang="en-US" sz="2200" dirty="0">
                <a:solidFill>
                  <a:srgbClr val="FF0000"/>
                </a:solidFill>
                <a:latin typeface="Arial Narrow" pitchFamily="34" charset="0"/>
                <a:cs typeface="Times New Roman" pitchFamily="18" charset="0"/>
              </a:rPr>
              <a:t> </a:t>
            </a:r>
          </a:p>
          <a:p>
            <a:pPr algn="just"/>
            <a:r>
              <a:rPr lang="en-US" sz="2200" dirty="0">
                <a:solidFill>
                  <a:srgbClr val="FF0000"/>
                </a:solidFill>
                <a:latin typeface="Arial Narrow" pitchFamily="34" charset="0"/>
                <a:cs typeface="Times New Roman" pitchFamily="18" charset="0"/>
              </a:rPr>
              <a:t>	“These people draw near with their mouths and </a:t>
            </a:r>
            <a:r>
              <a:rPr lang="en-US" sz="2200" dirty="0" err="1">
                <a:solidFill>
                  <a:srgbClr val="FF0000"/>
                </a:solidFill>
                <a:latin typeface="Arial Narrow" pitchFamily="34" charset="0"/>
                <a:cs typeface="Times New Roman" pitchFamily="18" charset="0"/>
              </a:rPr>
              <a:t>honour</a:t>
            </a:r>
            <a:r>
              <a:rPr lang="en-US" sz="2200" dirty="0">
                <a:solidFill>
                  <a:srgbClr val="FF0000"/>
                </a:solidFill>
                <a:latin typeface="Arial Narrow" pitchFamily="34" charset="0"/>
                <a:cs typeface="Times New Roman" pitchFamily="18" charset="0"/>
              </a:rPr>
              <a:t> me with their lips while their hearts are far from me"</a:t>
            </a:r>
            <a:r>
              <a:rPr lang="en-US" sz="2200" dirty="0">
                <a:latin typeface="Arial Narrow" pitchFamily="34" charset="0"/>
                <a:cs typeface="Times New Roman" pitchFamily="18" charset="0"/>
              </a:rPr>
              <a:t>(Isa. 29:13). </a:t>
            </a:r>
            <a:r>
              <a:rPr lang="en-US" sz="2200" dirty="0">
                <a:solidFill>
                  <a:srgbClr val="FF0000"/>
                </a:solidFill>
                <a:latin typeface="Arial Narrow" pitchFamily="34" charset="0"/>
                <a:cs typeface="Times New Roman" pitchFamily="18" charset="0"/>
              </a:rPr>
              <a:t>“Remove the evil of your doings from before my eyes; cease to do evil, learn to do good"</a:t>
            </a:r>
            <a:r>
              <a:rPr lang="en-US" sz="2200" dirty="0">
                <a:latin typeface="Arial Narrow" pitchFamily="34" charset="0"/>
                <a:cs typeface="Times New Roman" pitchFamily="18" charset="0"/>
              </a:rPr>
              <a:t> (Isa.16-17).God taught through the prophet </a:t>
            </a:r>
            <a:r>
              <a:rPr lang="en-US" sz="2200" dirty="0" err="1">
                <a:latin typeface="Arial Narrow" pitchFamily="34" charset="0"/>
                <a:cs typeface="Times New Roman" pitchFamily="18" charset="0"/>
              </a:rPr>
              <a:t>Hosea</a:t>
            </a:r>
            <a:r>
              <a:rPr lang="en-US" sz="2200" dirty="0" err="1">
                <a:solidFill>
                  <a:srgbClr val="FF0000"/>
                </a:solidFill>
                <a:latin typeface="Arial Narrow" pitchFamily="34" charset="0"/>
                <a:cs typeface="Times New Roman" pitchFamily="18" charset="0"/>
              </a:rPr>
              <a:t>,"I</a:t>
            </a:r>
            <a:r>
              <a:rPr lang="en-US" sz="2200" dirty="0">
                <a:solidFill>
                  <a:srgbClr val="FF0000"/>
                </a:solidFill>
                <a:latin typeface="Arial Narrow" pitchFamily="34" charset="0"/>
                <a:cs typeface="Times New Roman" pitchFamily="18" charset="0"/>
              </a:rPr>
              <a:t> desire steadfast love and not sacrifice, the knowledge of God rather than burnt offerings"</a:t>
            </a:r>
            <a:r>
              <a:rPr lang="en-US" sz="2200" dirty="0">
                <a:latin typeface="Arial Narrow" pitchFamily="34" charset="0"/>
                <a:cs typeface="Times New Roman" pitchFamily="18" charset="0"/>
              </a:rPr>
              <a:t>(Hos.6:6).</a:t>
            </a:r>
          </a:p>
        </p:txBody>
      </p:sp>
      <p:pic>
        <p:nvPicPr>
          <p:cNvPr id="5122" name="Picture 2" descr="C:\Users\user\Desktop\Bitmap in Lesson1.cdr.jpg"/>
          <p:cNvPicPr>
            <a:picLocks noChangeAspect="1" noChangeArrowheads="1"/>
          </p:cNvPicPr>
          <p:nvPr/>
        </p:nvPicPr>
        <p:blipFill>
          <a:blip r:embed="rId2" cstate="print"/>
          <a:srcRect/>
          <a:stretch>
            <a:fillRect/>
          </a:stretch>
        </p:blipFill>
        <p:spPr bwMode="auto">
          <a:xfrm>
            <a:off x="5715000" y="1447800"/>
            <a:ext cx="3332045" cy="4724400"/>
          </a:xfrm>
          <a:prstGeom prst="rect">
            <a:avLst/>
          </a:prstGeom>
          <a:noFill/>
          <a:ln w="38100">
            <a:solidFill>
              <a:srgbClr val="FFC0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1185</TotalTime>
  <Words>300</Words>
  <Application>Microsoft Office PowerPoint</Application>
  <PresentationFormat>On-screen Show (4:3)</PresentationFormat>
  <Paragraphs>82</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LET US READ AND MEDITATE  THE WORD OF GOD </vt:lpstr>
      <vt:lpstr>A Verse to Remember</vt:lpstr>
      <vt:lpstr>Let us Pray</vt:lpstr>
      <vt:lpstr>My Resolution</vt:lpstr>
      <vt:lpstr>Teachings of the Fathers of the Church </vt:lpstr>
      <vt:lpstr>Questions</vt:lpstr>
      <vt:lpstr>Slide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242</cp:revision>
  <dcterms:created xsi:type="dcterms:W3CDTF">2009-12-14T09:57:33Z</dcterms:created>
  <dcterms:modified xsi:type="dcterms:W3CDTF">2015-10-19T10:01:51Z</dcterms:modified>
</cp:coreProperties>
</file>